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71" r:id="rId11"/>
    <p:sldId id="264" r:id="rId12"/>
    <p:sldId id="265" r:id="rId13"/>
    <p:sldId id="272" r:id="rId14"/>
    <p:sldId id="266" r:id="rId15"/>
    <p:sldId id="268" r:id="rId16"/>
    <p:sldId id="269" r:id="rId17"/>
    <p:sldId id="274" r:id="rId18"/>
    <p:sldId id="273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2923" autoAdjust="0"/>
    <p:restoredTop sz="94660"/>
  </p:normalViewPr>
  <p:slideViewPr>
    <p:cSldViewPr>
      <p:cViewPr varScale="1">
        <p:scale>
          <a:sx n="70" d="100"/>
          <a:sy n="70" d="100"/>
        </p:scale>
        <p:origin x="-10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9A1DA-0895-4BA5-A2DF-470BE9320BBB}" type="datetimeFigureOut">
              <a:rPr lang="fr-FR" smtClean="0"/>
              <a:pPr/>
              <a:t>13/12/2018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3990D-658E-4764-93CB-A0E3A663B2B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90921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3990D-658E-4764-93CB-A0E3A663B2BE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31646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243E9-7E8E-4041-8368-D145B50EFC42}" type="datetimeFigureOut">
              <a:rPr lang="fr-FR" smtClean="0"/>
              <a:pPr/>
              <a:t>13/12/2018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DCD1E-27E1-421B-9308-85427466ED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4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243E9-7E8E-4041-8368-D145B50EFC42}" type="datetimeFigureOut">
              <a:rPr lang="fr-FR" smtClean="0"/>
              <a:pPr/>
              <a:t>13/12/2018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DCD1E-27E1-421B-9308-85427466ED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4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243E9-7E8E-4041-8368-D145B50EFC42}" type="datetimeFigureOut">
              <a:rPr lang="fr-FR" smtClean="0"/>
              <a:pPr/>
              <a:t>13/12/2018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DCD1E-27E1-421B-9308-85427466ED4C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 advClick="0" advTm="4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243E9-7E8E-4041-8368-D145B50EFC42}" type="datetimeFigureOut">
              <a:rPr lang="fr-FR" smtClean="0"/>
              <a:pPr/>
              <a:t>13/12/2018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DCD1E-27E1-421B-9308-85427466ED4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 advClick="0" advTm="4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243E9-7E8E-4041-8368-D145B50EFC42}" type="datetimeFigureOut">
              <a:rPr lang="fr-FR" smtClean="0"/>
              <a:pPr/>
              <a:t>13/12/2018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DCD1E-27E1-421B-9308-85427466ED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4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243E9-7E8E-4041-8368-D145B50EFC42}" type="datetimeFigureOut">
              <a:rPr lang="fr-FR" smtClean="0"/>
              <a:pPr/>
              <a:t>13/12/2018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DCD1E-27E1-421B-9308-85427466ED4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 advClick="0" advTm="4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243E9-7E8E-4041-8368-D145B50EFC42}" type="datetimeFigureOut">
              <a:rPr lang="fr-FR" smtClean="0"/>
              <a:pPr/>
              <a:t>13/12/2018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DCD1E-27E1-421B-9308-85427466ED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4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243E9-7E8E-4041-8368-D145B50EFC42}" type="datetimeFigureOut">
              <a:rPr lang="fr-FR" smtClean="0"/>
              <a:pPr/>
              <a:t>13/12/2018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DCD1E-27E1-421B-9308-85427466ED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4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243E9-7E8E-4041-8368-D145B50EFC42}" type="datetimeFigureOut">
              <a:rPr lang="fr-FR" smtClean="0"/>
              <a:pPr/>
              <a:t>13/12/2018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DCD1E-27E1-421B-9308-85427466ED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4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243E9-7E8E-4041-8368-D145B50EFC42}" type="datetimeFigureOut">
              <a:rPr lang="fr-FR" smtClean="0"/>
              <a:pPr/>
              <a:t>13/12/2018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DCD1E-27E1-421B-9308-85427466ED4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 advClick="0" advTm="4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243E9-7E8E-4041-8368-D145B50EFC42}" type="datetimeFigureOut">
              <a:rPr lang="fr-FR" smtClean="0"/>
              <a:pPr/>
              <a:t>13/12/2018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DCD1E-27E1-421B-9308-85427466ED4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ransition spd="slow" advClick="0" advTm="4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09243E9-7E8E-4041-8368-D145B50EFC42}" type="datetimeFigureOut">
              <a:rPr lang="fr-FR" smtClean="0"/>
              <a:pPr/>
              <a:t>13/12/2018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43DCD1E-27E1-421B-9308-85427466ED4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4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microsoft.com/office/2007/relationships/hdphoto" Target="../media/hdphoto5.wdp"/><Relationship Id="rId4" Type="http://schemas.openxmlformats.org/officeDocument/2006/relationships/image" Target="../media/image14.jpeg"/><Relationship Id="rId9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microsoft.com/office/2007/relationships/hdphoto" Target="../media/hdphoto8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Ã©sultat de recherche d'images pour &quot;normandie de la guerre Ã  la paix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155" y="116632"/>
            <a:ext cx="8816979" cy="4959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6044" y="4653136"/>
            <a:ext cx="8224428" cy="1944216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fr-FR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fr-FR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fr-FR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fr-FR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fr-FR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fr-FR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fr-FR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fr-FR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fr-FR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fr-FR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fr-FR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fr-FR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fr-FR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fr-FR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fr-FR" sz="53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"/>
              </a:rPr>
              <a:t>LA NORMANDIE:</a:t>
            </a:r>
            <a:br>
              <a:rPr lang="fr-FR" sz="53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"/>
              </a:rPr>
            </a:br>
            <a:r>
              <a:rPr lang="fr-FR" sz="53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"/>
              </a:rPr>
              <a:t>de la Guerre à la Paix</a:t>
            </a:r>
            <a:endParaRPr lang="fr-FR" sz="53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0589742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124" y="1196752"/>
            <a:ext cx="8964488" cy="144016"/>
          </a:xfrm>
        </p:spPr>
        <p:txBody>
          <a:bodyPr>
            <a:noAutofit/>
          </a:bodyPr>
          <a:lstStyle/>
          <a:p>
            <a:pPr marL="342900" indent="-342900" algn="l">
              <a:buFont typeface="Wingdings" pitchFamily="2" charset="2"/>
              <a:buChar char="ü"/>
            </a:pPr>
            <a:r>
              <a:rPr lang="fr-FR" sz="2200" dirty="0" smtClean="0"/>
              <a:t>À 50mètres de la plage</a:t>
            </a:r>
            <a:br>
              <a:rPr lang="fr-FR" sz="2200" dirty="0" smtClean="0"/>
            </a:br>
            <a:endParaRPr lang="fr-FR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8712967" cy="426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88907" y="-28841"/>
            <a:ext cx="8229600" cy="1474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extérieurs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8750" y="1268760"/>
            <a:ext cx="79336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fr-FR" sz="2200" dirty="0" smtClean="0">
                <a:solidFill>
                  <a:schemeClr val="bg1"/>
                </a:solidFill>
              </a:rPr>
              <a:t> Jardin/parc aux abords et salle d’animation</a:t>
            </a:r>
            <a:endParaRPr lang="fr-FR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2385411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757" y="0"/>
            <a:ext cx="8229600" cy="1474424"/>
          </a:xfrm>
        </p:spPr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Salle de restaurant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 descr="RÃ©sultat de recherche d'images pour &quot;cpcv houlgate salle de restaurant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23702"/>
            <a:ext cx="8004637" cy="4214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49324" y="908720"/>
            <a:ext cx="849205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Wingdings" pitchFamily="2" charset="2"/>
              <a:buChar char="Ø"/>
            </a:pPr>
            <a:r>
              <a:rPr lang="fr-FR" sz="2200" b="1" dirty="0" smtClean="0">
                <a:solidFill>
                  <a:schemeClr val="bg1"/>
                </a:solidFill>
              </a:rPr>
              <a:t>possibilités de menus sans porc, sans viandes ou végétariens</a:t>
            </a:r>
            <a:endParaRPr lang="fr-FR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5891089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s://img.ecobnb.net/media/cache/wide_8/media/uploads/284cd54b55dca2498f9662e68f5d531653cd90e9.jpe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8856985" cy="6552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1" y="1433556"/>
            <a:ext cx="8784976" cy="5424444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ü"/>
            </a:pPr>
            <a:r>
              <a:rPr lang="fr-FR" b="1" dirty="0" smtClean="0">
                <a:solidFill>
                  <a:schemeClr val="tx1"/>
                </a:solidFill>
              </a:rPr>
              <a:t>16 chambres donnant sur jardin ou sur mer (2 à 6 lits)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ü"/>
            </a:pPr>
            <a:r>
              <a:rPr lang="fr-FR" b="1" dirty="0" smtClean="0">
                <a:solidFill>
                  <a:schemeClr val="tx1"/>
                </a:solidFill>
              </a:rPr>
              <a:t>Etage garçons séparé de celui des filles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itchFamily="2" charset="2"/>
              <a:buChar char="ü"/>
            </a:pPr>
            <a:r>
              <a:rPr lang="fr-FR" b="1" dirty="0">
                <a:solidFill>
                  <a:schemeClr val="tx1"/>
                </a:solidFill>
              </a:rPr>
              <a:t>Chaque chambre est équipée d'une salle de bain avec lavabo, d'une douche ainsi que des sanitaires.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3" y="116632"/>
            <a:ext cx="8229600" cy="1252728"/>
          </a:xfrm>
        </p:spPr>
        <p:txBody>
          <a:bodyPr>
            <a:normAutofit/>
          </a:bodyPr>
          <a:lstStyle/>
          <a:p>
            <a:r>
              <a:rPr lang="fr-FR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chambres</a:t>
            </a:r>
            <a:endParaRPr lang="fr-FR" sz="5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9736305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 descr="RÃ©sultat de recherche d'images pour &quot;cpcv houlgate&quot;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20472">
            <a:off x="485613" y="224506"/>
            <a:ext cx="4146284" cy="3109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2" name="Picture 4" descr="RÃ©sultat de recherche d'images pour &quot;cpcv houlgate&quot;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24088">
            <a:off x="4374131" y="425566"/>
            <a:ext cx="4427321" cy="33204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4" name="Picture 6" descr="RÃ©sultat de recherche d'images pour &quot;cpcv houlgate&quot;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7666" y="3408606"/>
            <a:ext cx="4008445" cy="3006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6" name="Picture 8" descr="RÃ©sultat de recherche d'images pour &quot;cpcv houlgate&quot;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45688">
            <a:off x="5429623" y="3747796"/>
            <a:ext cx="3437959" cy="26253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596902573"/>
      </p:ext>
    </p:extLst>
  </p:cSld>
  <p:clrMapOvr>
    <a:masterClrMapping/>
  </p:clrMapOvr>
  <p:transition spd="slow" advClick="0" advTm="4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RÃ©sultat de recherche d'images pour &quot;memorial caen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9540">
            <a:off x="297244" y="3457844"/>
            <a:ext cx="4109089" cy="27298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Ã©sultat de recherche d'images pour &quot;pointe du hoc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60437">
            <a:off x="655998" y="184822"/>
            <a:ext cx="2597804" cy="17292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RÃ©sultat de recherche d'images pour &quot;omaha beach cimetiÃ¨re amÃ©ricain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17032"/>
            <a:ext cx="5576624" cy="25906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348880"/>
            <a:ext cx="8784976" cy="3777283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ü"/>
            </a:pPr>
            <a:r>
              <a:rPr lang="fr-FR" sz="2200" dirty="0"/>
              <a:t>Visite libre du site de </a:t>
            </a:r>
            <a:r>
              <a:rPr lang="fr-FR" sz="2200" b="1" u="sng" dirty="0"/>
              <a:t>la Pointe du </a:t>
            </a:r>
            <a:r>
              <a:rPr lang="fr-FR" sz="2200" b="1" u="sng" dirty="0" smtClean="0"/>
              <a:t>Hoc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ü"/>
            </a:pPr>
            <a:r>
              <a:rPr lang="fr-FR" sz="2200" dirty="0" smtClean="0"/>
              <a:t>et/ou  </a:t>
            </a:r>
            <a:r>
              <a:rPr lang="fr-FR" sz="2200" dirty="0"/>
              <a:t>visite du cimetière américain de </a:t>
            </a:r>
            <a:r>
              <a:rPr lang="fr-FR" sz="2200" b="1" u="sng" dirty="0" err="1" smtClean="0"/>
              <a:t>Colleville</a:t>
            </a:r>
            <a:r>
              <a:rPr lang="fr-FR" sz="2200" b="1" u="sng" dirty="0" smtClean="0"/>
              <a:t>-sur-Mer</a:t>
            </a:r>
            <a:endParaRPr lang="fr-FR" sz="2200" b="1" u="sng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19872" y="395710"/>
            <a:ext cx="5489485" cy="1642194"/>
          </a:xfrm>
        </p:spPr>
        <p:txBody>
          <a:bodyPr>
            <a:normAutofit fontScale="90000"/>
          </a:bodyPr>
          <a:lstStyle/>
          <a:p>
            <a:r>
              <a:rPr lang="fr-FR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 2</a:t>
            </a:r>
            <a:r>
              <a:rPr lang="fr-FR" sz="3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3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3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300" b="1" dirty="0" smtClean="0">
                <a:solidFill>
                  <a:schemeClr val="bg1"/>
                </a:solidFill>
              </a:rPr>
              <a:t>Matinée du </a:t>
            </a:r>
            <a:r>
              <a:rPr lang="en-US" sz="3300" b="1" dirty="0" err="1" smtClean="0">
                <a:solidFill>
                  <a:schemeClr val="bg1"/>
                </a:solidFill>
              </a:rPr>
              <a:t>mardi</a:t>
            </a:r>
            <a:r>
              <a:rPr lang="en-US" sz="3300" b="1" dirty="0" smtClean="0">
                <a:solidFill>
                  <a:schemeClr val="bg1"/>
                </a:solidFill>
              </a:rPr>
              <a:t> 16 </a:t>
            </a:r>
            <a:r>
              <a:rPr lang="en-US" sz="3300" b="1" dirty="0" err="1" smtClean="0">
                <a:solidFill>
                  <a:schemeClr val="bg1"/>
                </a:solidFill>
              </a:rPr>
              <a:t>Avril</a:t>
            </a:r>
            <a:r>
              <a:rPr lang="en-US" sz="3300" b="1" dirty="0" smtClean="0">
                <a:solidFill>
                  <a:schemeClr val="bg1"/>
                </a:solidFill>
              </a:rPr>
              <a:t> 2018</a:t>
            </a:r>
            <a:r>
              <a:rPr lang="en-US" sz="4000" b="1" dirty="0" smtClean="0">
                <a:solidFill>
                  <a:srgbClr val="002060"/>
                </a:solidFill>
              </a:rPr>
              <a:t/>
            </a:r>
            <a:br>
              <a:rPr lang="en-US" sz="4000" b="1" dirty="0" smtClean="0">
                <a:solidFill>
                  <a:srgbClr val="002060"/>
                </a:solidFill>
              </a:rPr>
            </a:br>
            <a:endParaRPr lang="fr-FR" sz="27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4446645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Ã©sultat de recherche d'images pour &quot;plage d'asnelle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19981">
            <a:off x="642430" y="3423949"/>
            <a:ext cx="3450986" cy="2588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579296" cy="4320480"/>
          </a:xfrm>
        </p:spPr>
        <p:txBody>
          <a:bodyPr/>
          <a:lstStyle/>
          <a:p>
            <a:pPr>
              <a:buClr>
                <a:schemeClr val="tx2">
                  <a:lumMod val="75000"/>
                </a:schemeClr>
              </a:buClr>
              <a:buFont typeface="Wingdings" pitchFamily="2" charset="2"/>
              <a:buChar char="ü"/>
            </a:pPr>
            <a:r>
              <a:rPr lang="fr-FR" sz="2200" dirty="0" smtClean="0">
                <a:solidFill>
                  <a:srgbClr val="002060"/>
                </a:solidFill>
              </a:rPr>
              <a:t>Déjeuner pique fourni par l’hébergement 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ü"/>
            </a:pPr>
            <a:r>
              <a:rPr lang="fr-FR" sz="2200" dirty="0" smtClean="0">
                <a:solidFill>
                  <a:srgbClr val="002060"/>
                </a:solidFill>
              </a:rPr>
              <a:t>Organisation </a:t>
            </a:r>
            <a:r>
              <a:rPr lang="fr-FR" sz="2200" dirty="0">
                <a:solidFill>
                  <a:srgbClr val="002060"/>
                </a:solidFill>
              </a:rPr>
              <a:t>d'une demi-journée </a:t>
            </a:r>
            <a:r>
              <a:rPr lang="fr-FR" sz="2200" dirty="0" smtClean="0">
                <a:solidFill>
                  <a:srgbClr val="002060"/>
                </a:solidFill>
              </a:rPr>
              <a:t>d'initiation à un sport nautique</a:t>
            </a:r>
            <a:endParaRPr lang="fr-FR" sz="22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686800" cy="1080120"/>
          </a:xfrm>
        </p:spPr>
        <p:txBody>
          <a:bodyPr>
            <a:normAutofit fontScale="90000"/>
          </a:bodyPr>
          <a:lstStyle/>
          <a:p>
            <a:r>
              <a:rPr lang="fr-FR" sz="4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 2: </a:t>
            </a:r>
            <a:r>
              <a:rPr lang="fr-FR" sz="4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Après midi  </a:t>
            </a:r>
            <a:r>
              <a:rPr lang="fr-FR" sz="4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</a:t>
            </a:r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Mardi 16 </a:t>
            </a:r>
            <a:r>
              <a:rPr lang="en-US" sz="4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Avril</a:t>
            </a:r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dirty="0" smtClean="0">
                <a:solidFill>
                  <a:schemeClr val="bg1"/>
                </a:solidFill>
              </a:rPr>
              <a:t>Centre </a:t>
            </a:r>
            <a:r>
              <a:rPr lang="en-US" sz="3100" dirty="0" err="1">
                <a:solidFill>
                  <a:schemeClr val="bg1"/>
                </a:solidFill>
              </a:rPr>
              <a:t>N</a:t>
            </a:r>
            <a:r>
              <a:rPr lang="en-US" sz="3100" dirty="0" err="1" smtClean="0">
                <a:solidFill>
                  <a:schemeClr val="bg1"/>
                </a:solidFill>
              </a:rPr>
              <a:t>autique</a:t>
            </a:r>
            <a:r>
              <a:rPr lang="en-US" sz="3100" dirty="0" smtClean="0">
                <a:solidFill>
                  <a:schemeClr val="bg1"/>
                </a:solidFill>
              </a:rPr>
              <a:t>  </a:t>
            </a:r>
            <a:r>
              <a:rPr lang="en-US" sz="3100" dirty="0" err="1" smtClean="0">
                <a:solidFill>
                  <a:schemeClr val="bg1"/>
                </a:solidFill>
              </a:rPr>
              <a:t>d’Asnelles</a:t>
            </a:r>
            <a:endParaRPr lang="fr-FR" sz="3100" dirty="0">
              <a:solidFill>
                <a:schemeClr val="bg1"/>
              </a:solidFill>
            </a:endParaRPr>
          </a:p>
        </p:txBody>
      </p:sp>
      <p:pic>
        <p:nvPicPr>
          <p:cNvPr id="9220" name="Picture 4" descr="Le semi-rigide fonce vers le chalutier Virgule pour secourir un blessÃ©, scÃ©nario de l'entraÃ®nement du jour. -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30407">
            <a:off x="5195019" y="3582616"/>
            <a:ext cx="3668633" cy="2452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Content Placeholder 2"/>
          <p:cNvSpPr txBox="1">
            <a:spLocks/>
          </p:cNvSpPr>
          <p:nvPr/>
        </p:nvSpPr>
        <p:spPr>
          <a:xfrm rot="20895263">
            <a:off x="1115683" y="5950874"/>
            <a:ext cx="3012826" cy="3105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</a:rPr>
              <a:t>CHAR A VOILE</a:t>
            </a:r>
            <a:endParaRPr lang="fr-F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 rot="911169">
            <a:off x="5064128" y="5950874"/>
            <a:ext cx="3012826" cy="3105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</a:rPr>
              <a:t>Bateau semi-rigide</a:t>
            </a:r>
            <a:endParaRPr lang="fr-F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987824" y="5805264"/>
            <a:ext cx="3012826" cy="717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fr-FR" sz="3600" b="1" dirty="0" smtClean="0">
                <a:solidFill>
                  <a:srgbClr val="FF0000"/>
                </a:solidFill>
              </a:rPr>
              <a:t>OU</a:t>
            </a:r>
            <a:endParaRPr lang="fr-FR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3312024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pPr algn="ctr"/>
            <a:endParaRPr lang="fr-FR" sz="4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4000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Départ d’</a:t>
            </a:r>
            <a:r>
              <a:rPr lang="fr-FR" sz="4000" b="1" u="sng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Asnelles</a:t>
            </a:r>
            <a:r>
              <a:rPr lang="fr-FR" sz="4000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vers 17h30</a:t>
            </a:r>
          </a:p>
          <a:p>
            <a:pPr marL="0" indent="0" algn="ctr">
              <a:buNone/>
            </a:pPr>
            <a:endParaRPr lang="fr-FR" sz="4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4000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Retour prévu au collège </a:t>
            </a:r>
            <a:r>
              <a:rPr lang="fr-FR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>
              <a:buNone/>
            </a:pPr>
            <a:r>
              <a:rPr lang="fr-FR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Mardi 16 Avril vers 20h30</a:t>
            </a:r>
            <a:endParaRPr lang="fr-FR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1922520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4282" y="2500306"/>
            <a:ext cx="8129590" cy="808564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fr-FR" dirty="0" smtClean="0"/>
              <a:t>Le collège prend en charge </a:t>
            </a:r>
            <a:r>
              <a:rPr lang="fr-FR" u="sng" dirty="0" smtClean="0"/>
              <a:t>50€</a:t>
            </a:r>
            <a:endParaRPr lang="fr-FR" u="sng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714348" y="428604"/>
            <a:ext cx="7772400" cy="7858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50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Coût total par élève : 118€</a:t>
            </a:r>
            <a:endParaRPr kumimoji="0" lang="fr-FR" sz="5000" b="1" i="0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428596" y="4500570"/>
            <a:ext cx="8358246" cy="1473200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endParaRPr lang="fr-FR" sz="44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285720" y="1714488"/>
            <a:ext cx="8501122" cy="8085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fr-FR" sz="4400" u="sng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Financement Mairie de Trappes</a:t>
            </a:r>
            <a:r>
              <a:rPr kumimoji="0" lang="fr-FR" sz="4400" b="0" i="0" u="sng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18 €</a:t>
            </a:r>
            <a:endParaRPr kumimoji="0" lang="fr-FR" sz="4400" b="0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2910" y="4143380"/>
            <a:ext cx="7929618" cy="221457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730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  <a:buClr>
                <a:prstClr val="white"/>
              </a:buClr>
              <a:buSzPct val="100000"/>
            </a:pPr>
            <a:r>
              <a:rPr lang="fr-FR" sz="4400" dirty="0" smtClean="0">
                <a:solidFill>
                  <a:srgbClr val="FF0000"/>
                </a:solidFill>
              </a:rPr>
              <a:t>Reste à charge aux familles :</a:t>
            </a:r>
          </a:p>
          <a:p>
            <a:pPr lvl="0" algn="ctr">
              <a:spcBef>
                <a:spcPct val="20000"/>
              </a:spcBef>
              <a:buClr>
                <a:prstClr val="white"/>
              </a:buClr>
              <a:buSzPct val="100000"/>
            </a:pPr>
            <a:r>
              <a:rPr lang="fr-FR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Seulement </a:t>
            </a:r>
            <a:r>
              <a:rPr lang="fr-FR" sz="4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50€ par élève</a:t>
            </a:r>
          </a:p>
          <a:p>
            <a:pPr algn="ctr"/>
            <a:endParaRPr lang="fr-FR" dirty="0"/>
          </a:p>
        </p:txBody>
      </p:sp>
    </p:spTree>
  </p:cSld>
  <p:clrMapOvr>
    <a:masterClrMapping/>
  </p:clrMapOvr>
  <p:transition spd="slow" advClick="0" advTm="400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4282" y="1714488"/>
            <a:ext cx="8572560" cy="1000132"/>
          </a:xfrm>
        </p:spPr>
        <p:txBody>
          <a:bodyPr>
            <a:normAutofit fontScale="90000"/>
          </a:bodyPr>
          <a:lstStyle/>
          <a:p>
            <a:pPr algn="l">
              <a:buFont typeface="Wingdings" pitchFamily="2" charset="2"/>
              <a:buChar char="ü"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Participation de 50€ </a:t>
            </a:r>
            <a:r>
              <a:rPr lang="fr-FR" sz="2700" dirty="0" smtClean="0">
                <a:solidFill>
                  <a:schemeClr val="tx2">
                    <a:lumMod val="75000"/>
                  </a:schemeClr>
                </a:solidFill>
              </a:rPr>
              <a:t>( un seul ou 2 versements)</a:t>
            </a:r>
            <a:endParaRPr lang="fr-FR" sz="27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785786" y="642918"/>
            <a:ext cx="7772400" cy="7858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PARTICIPATION</a:t>
            </a:r>
            <a:endParaRPr kumimoji="0" lang="fr-FR" sz="7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14282" y="3571876"/>
            <a:ext cx="9072594" cy="10001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fr-FR" sz="43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Fiche de renseignements </a:t>
            </a:r>
            <a:r>
              <a:rPr lang="fr-FR" sz="26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(à compléter et signer)</a:t>
            </a:r>
            <a:endParaRPr kumimoji="0" lang="fr-FR" sz="260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85720" y="4572008"/>
            <a:ext cx="8572560" cy="10001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Fiche santé à compléter et</a:t>
            </a:r>
            <a:r>
              <a:rPr kumimoji="0" lang="fr-FR" sz="40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signer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85720" y="2643182"/>
            <a:ext cx="8572560" cy="10001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Assurance</a:t>
            </a:r>
            <a:r>
              <a:rPr kumimoji="0" lang="fr-FR" sz="40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scolaire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Click="0" advTm="4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7504" y="2708920"/>
            <a:ext cx="8856984" cy="3417243"/>
          </a:xfrm>
        </p:spPr>
        <p:txBody>
          <a:bodyPr/>
          <a:lstStyle/>
          <a:p>
            <a:pPr algn="ctr"/>
            <a:r>
              <a:rPr lang="fr-FR" sz="4800" dirty="0" smtClean="0"/>
              <a:t>2 jours et 1 nuit</a:t>
            </a:r>
          </a:p>
          <a:p>
            <a:endParaRPr lang="fr-FR" sz="4400" u="sng" dirty="0" smtClean="0"/>
          </a:p>
          <a:p>
            <a:pPr algn="just"/>
            <a:r>
              <a:rPr lang="fr-FR" sz="3600" b="1" dirty="0" smtClean="0"/>
              <a:t>du  lundi 15 Avril 2019 au mardi 16 Avril 2019</a:t>
            </a:r>
            <a:endParaRPr lang="fr-FR" sz="3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PERIODE</a:t>
            </a:r>
            <a:endParaRPr lang="fr-FR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9972899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424935" cy="39933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r-FR" dirty="0"/>
          </a:p>
          <a:p>
            <a:r>
              <a:rPr lang="fr-FR" dirty="0"/>
              <a:t>Classe de </a:t>
            </a:r>
            <a:r>
              <a:rPr lang="fr-FR" dirty="0" smtClean="0"/>
              <a:t>4</a:t>
            </a:r>
            <a:r>
              <a:rPr lang="fr-FR" baseline="30000" dirty="0"/>
              <a:t>ème</a:t>
            </a:r>
            <a:r>
              <a:rPr lang="fr-FR" dirty="0"/>
              <a:t>1: </a:t>
            </a:r>
            <a:r>
              <a:rPr lang="fr-FR" dirty="0" smtClean="0"/>
              <a:t>12 élèves</a:t>
            </a:r>
          </a:p>
          <a:p>
            <a:endParaRPr lang="fr-FR" dirty="0"/>
          </a:p>
          <a:p>
            <a:r>
              <a:rPr lang="fr-FR" dirty="0"/>
              <a:t>Classe de 3</a:t>
            </a:r>
            <a:r>
              <a:rPr lang="fr-FR" baseline="30000" dirty="0" smtClean="0"/>
              <a:t>ème</a:t>
            </a:r>
            <a:r>
              <a:rPr lang="fr-FR" dirty="0" smtClean="0"/>
              <a:t>1 : 14 élèves</a:t>
            </a:r>
          </a:p>
          <a:p>
            <a:endParaRPr lang="fr-FR" dirty="0"/>
          </a:p>
          <a:p>
            <a:r>
              <a:rPr lang="fr-FR" dirty="0"/>
              <a:t>Classe de 3</a:t>
            </a:r>
            <a:r>
              <a:rPr lang="fr-FR" baseline="30000" dirty="0"/>
              <a:t>ème</a:t>
            </a:r>
            <a:r>
              <a:rPr lang="fr-FR" dirty="0"/>
              <a:t> </a:t>
            </a:r>
            <a:r>
              <a:rPr lang="fr-FR" dirty="0" smtClean="0"/>
              <a:t>5 : 22 élèves </a:t>
            </a:r>
          </a:p>
          <a:p>
            <a:endParaRPr lang="fr-FR" dirty="0"/>
          </a:p>
          <a:p>
            <a:pPr marL="0" indent="0" algn="ctr">
              <a:buNone/>
            </a:pPr>
            <a:r>
              <a:rPr lang="fr-FR" sz="6000" dirty="0" smtClean="0">
                <a:solidFill>
                  <a:srgbClr val="FF0000"/>
                </a:solidFill>
                <a:sym typeface="Wingdings" pitchFamily="2" charset="2"/>
              </a:rPr>
              <a:t> 48 élèves</a:t>
            </a:r>
            <a:endParaRPr lang="fr-FR" sz="60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Elèves concernés</a:t>
            </a:r>
            <a:endParaRPr lang="fr-FR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5494370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4400" dirty="0" smtClean="0"/>
              <a:t>Mme Mathieu</a:t>
            </a:r>
          </a:p>
          <a:p>
            <a:pPr>
              <a:buFont typeface="Wingdings" pitchFamily="2" charset="2"/>
              <a:buChar char="Ø"/>
            </a:pPr>
            <a:r>
              <a:rPr lang="fr-FR" sz="4400" dirty="0" smtClean="0"/>
              <a:t>Mme </a:t>
            </a:r>
            <a:r>
              <a:rPr lang="fr-FR" sz="4400" dirty="0" err="1" smtClean="0"/>
              <a:t>Saadallah</a:t>
            </a:r>
            <a:endParaRPr lang="fr-FR" sz="4400" dirty="0" smtClean="0"/>
          </a:p>
          <a:p>
            <a:pPr>
              <a:buFont typeface="Wingdings" pitchFamily="2" charset="2"/>
              <a:buChar char="Ø"/>
            </a:pPr>
            <a:r>
              <a:rPr lang="fr-FR" sz="4400" dirty="0" smtClean="0"/>
              <a:t>Mme </a:t>
            </a:r>
            <a:r>
              <a:rPr lang="fr-FR" sz="4400" dirty="0" err="1" smtClean="0"/>
              <a:t>Merlet</a:t>
            </a:r>
            <a:endParaRPr lang="fr-FR" sz="4400" dirty="0" smtClean="0"/>
          </a:p>
          <a:p>
            <a:pPr>
              <a:buFont typeface="Wingdings" pitchFamily="2" charset="2"/>
              <a:buChar char="Ø"/>
            </a:pPr>
            <a:r>
              <a:rPr lang="fr-FR" sz="4400" dirty="0" smtClean="0"/>
              <a:t>Mme </a:t>
            </a:r>
            <a:r>
              <a:rPr lang="fr-FR" sz="4400" dirty="0" err="1" smtClean="0"/>
              <a:t>Rigal</a:t>
            </a:r>
            <a:endParaRPr lang="fr-FR" sz="4400" dirty="0" smtClean="0"/>
          </a:p>
          <a:p>
            <a:pPr>
              <a:buFont typeface="Wingdings" pitchFamily="2" charset="2"/>
              <a:buChar char="Ø"/>
            </a:pPr>
            <a:r>
              <a:rPr lang="fr-FR" sz="4400" dirty="0" smtClean="0"/>
              <a:t> Mr </a:t>
            </a:r>
            <a:r>
              <a:rPr lang="fr-FR" sz="4400" dirty="0" err="1" smtClean="0"/>
              <a:t>Allaoua</a:t>
            </a:r>
            <a:endParaRPr lang="fr-FR" sz="4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4976" cy="1143000"/>
          </a:xfrm>
        </p:spPr>
        <p:txBody>
          <a:bodyPr>
            <a:noAutofit/>
          </a:bodyPr>
          <a:lstStyle/>
          <a:p>
            <a:r>
              <a:rPr lang="fr-F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fr-FR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enseignants accompagnateurs</a:t>
            </a:r>
            <a:endParaRPr lang="fr-F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422501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7" y="2348880"/>
            <a:ext cx="7884864" cy="4032448"/>
          </a:xfrm>
        </p:spPr>
        <p:txBody>
          <a:bodyPr>
            <a:normAutofit/>
          </a:bodyPr>
          <a:lstStyle/>
          <a:p>
            <a:r>
              <a:rPr lang="fr-FR" dirty="0" smtClean="0"/>
              <a:t>EN AUTOCAR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u="sng" dirty="0" smtClean="0"/>
              <a:t>Départ du collège </a:t>
            </a:r>
            <a:r>
              <a:rPr lang="fr-FR" dirty="0" smtClean="0"/>
              <a:t>: le lundi 15 Avril à </a:t>
            </a:r>
            <a:r>
              <a:rPr lang="fr-FR" sz="4000" u="sng" dirty="0" smtClean="0">
                <a:solidFill>
                  <a:srgbClr val="FF0000"/>
                </a:solidFill>
              </a:rPr>
              <a:t>6h45</a:t>
            </a:r>
          </a:p>
          <a:p>
            <a:endParaRPr lang="fr-FR" dirty="0"/>
          </a:p>
          <a:p>
            <a:r>
              <a:rPr lang="fr-FR" u="sng" dirty="0" smtClean="0"/>
              <a:t>Retour au collège </a:t>
            </a:r>
            <a:r>
              <a:rPr lang="fr-FR" dirty="0" smtClean="0"/>
              <a:t>: </a:t>
            </a:r>
            <a:r>
              <a:rPr lang="fr-FR" smtClean="0"/>
              <a:t>le </a:t>
            </a:r>
            <a:r>
              <a:rPr lang="fr-FR" smtClean="0"/>
              <a:t>mardi </a:t>
            </a:r>
            <a:r>
              <a:rPr lang="fr-FR" dirty="0" smtClean="0"/>
              <a:t>16 Avril à 20h30/21h</a:t>
            </a:r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4896544" cy="1402416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VOYAGE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8464" y="1196752"/>
            <a:ext cx="6300886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37699806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8621940" cy="29984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72816"/>
            <a:ext cx="8784976" cy="31481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 smtClean="0"/>
          </a:p>
          <a:p>
            <a:pPr algn="just"/>
            <a:r>
              <a:rPr lang="fr-FR" u="sng" dirty="0" smtClean="0"/>
              <a:t>Arrivée </a:t>
            </a:r>
            <a:r>
              <a:rPr lang="fr-FR" u="sng" dirty="0"/>
              <a:t>sur place vers </a:t>
            </a:r>
            <a:r>
              <a:rPr lang="fr-FR" u="sng" dirty="0" smtClean="0"/>
              <a:t>10H00 </a:t>
            </a:r>
            <a:r>
              <a:rPr lang="fr-FR" dirty="0" smtClean="0"/>
              <a:t>: </a:t>
            </a:r>
            <a:r>
              <a:rPr lang="fr-FR" b="1" dirty="0" smtClean="0"/>
              <a:t>Visite et parcours pédagogique  </a:t>
            </a:r>
            <a:endParaRPr lang="fr-FR" b="1" dirty="0"/>
          </a:p>
          <a:p>
            <a:pPr marL="0" indent="0" algn="ctr">
              <a:buNone/>
            </a:pPr>
            <a:endParaRPr lang="fr-FR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1" y="274637"/>
            <a:ext cx="8892480" cy="1498179"/>
          </a:xfrm>
        </p:spPr>
        <p:txBody>
          <a:bodyPr>
            <a:noAutofit/>
          </a:bodyPr>
          <a:lstStyle/>
          <a:p>
            <a:r>
              <a:rPr lang="fr-FR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 1 </a:t>
            </a:r>
            <a:br>
              <a:rPr lang="fr-FR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Journée au Mémorial de Caen</a:t>
            </a:r>
            <a:endParaRPr lang="fr-FR" sz="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3740070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Ã©sultat de recherche d'images pour &quot;pique nique au memorial de caen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420888"/>
            <a:ext cx="2664296" cy="355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188" y="1772816"/>
            <a:ext cx="8229600" cy="5085184"/>
          </a:xfrm>
        </p:spPr>
        <p:txBody>
          <a:bodyPr>
            <a:normAutofit lnSpcReduction="10000"/>
          </a:bodyPr>
          <a:lstStyle/>
          <a:p>
            <a:pPr algn="ctr"/>
            <a:r>
              <a:rPr lang="fr-FR" sz="3000" b="1" dirty="0"/>
              <a:t>Déjeuner </a:t>
            </a:r>
            <a:r>
              <a:rPr lang="fr-FR" sz="3000" b="1" dirty="0" smtClean="0"/>
              <a:t>pique-nique sur les aires du Mémorial</a:t>
            </a:r>
          </a:p>
          <a:p>
            <a:pPr marL="0" indent="0" algn="ctr">
              <a:buNone/>
            </a:pPr>
            <a:endParaRPr lang="fr-FR" sz="2000" u="sng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fr-FR" sz="3400" u="sng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fr-FR" sz="3400" u="sng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fr-FR" sz="3400" u="sng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fr-FR" sz="3400" u="sng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fr-FR" sz="3400" u="sng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fr-FR" sz="3400" u="sng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fr-FR" sz="3400" u="sng" dirty="0" smtClean="0">
                <a:solidFill>
                  <a:srgbClr val="FF0000"/>
                </a:solidFill>
              </a:rPr>
              <a:t>Le pique nique est à prévoir par les familles</a:t>
            </a:r>
            <a:endParaRPr lang="fr-FR" sz="3400" u="sng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 1 :DEJEUNER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11821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man military cemetery Normandy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14033">
            <a:off x="565597" y="4443046"/>
            <a:ext cx="2826612" cy="2119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associÃ©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73653">
            <a:off x="4871303" y="3995074"/>
            <a:ext cx="3815734" cy="2468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696750"/>
            <a:ext cx="8784976" cy="1956386"/>
          </a:xfrm>
        </p:spPr>
        <p:txBody>
          <a:bodyPr>
            <a:normAutofit/>
          </a:bodyPr>
          <a:lstStyle/>
          <a:p>
            <a:r>
              <a:rPr lang="fr-FR" u="sng" dirty="0"/>
              <a:t>Cinéma 360° </a:t>
            </a:r>
            <a:r>
              <a:rPr lang="fr-FR" dirty="0"/>
              <a:t>: visite du cinéma circulaire 360° avec le </a:t>
            </a:r>
            <a:r>
              <a:rPr lang="fr-FR" dirty="0" smtClean="0"/>
              <a:t>film</a:t>
            </a:r>
          </a:p>
          <a:p>
            <a:pPr marL="0" indent="0" algn="ctr">
              <a:buNone/>
            </a:pPr>
            <a:r>
              <a:rPr lang="fr-FR" b="1" dirty="0" smtClean="0"/>
              <a:t> </a:t>
            </a:r>
            <a:r>
              <a:rPr lang="fr-FR" b="1" dirty="0"/>
              <a:t>"</a:t>
            </a:r>
            <a:r>
              <a:rPr lang="fr-FR" b="1" u="sng" dirty="0"/>
              <a:t>Les 100 jours de Normandie </a:t>
            </a:r>
            <a:r>
              <a:rPr lang="fr-FR" b="1" dirty="0"/>
              <a:t>" </a:t>
            </a:r>
            <a:endParaRPr lang="fr-FR" b="1" dirty="0" smtClean="0"/>
          </a:p>
          <a:p>
            <a:r>
              <a:rPr lang="fr-FR" dirty="0"/>
              <a:t>Visite libre des plages du débarquement </a:t>
            </a:r>
          </a:p>
          <a:p>
            <a:r>
              <a:rPr lang="fr-FR" dirty="0"/>
              <a:t> </a:t>
            </a:r>
            <a:r>
              <a:rPr lang="fr-FR" dirty="0" smtClean="0"/>
              <a:t>et /ou Visite </a:t>
            </a:r>
            <a:r>
              <a:rPr lang="fr-FR" dirty="0"/>
              <a:t>du cimetière allemand de La </a:t>
            </a:r>
            <a:r>
              <a:rPr lang="fr-FR" dirty="0" smtClean="0"/>
              <a:t>Cambe</a:t>
            </a:r>
            <a:endParaRPr lang="fr-FR" dirty="0"/>
          </a:p>
          <a:p>
            <a:pPr algn="ctr"/>
            <a:endParaRPr lang="fr-FR" dirty="0"/>
          </a:p>
          <a:p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0" y="620688"/>
            <a:ext cx="5554960" cy="1152128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/>
            </a:r>
            <a:br>
              <a:rPr lang="fr-FR" b="1" dirty="0" smtClean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/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b="1" dirty="0" smtClean="0">
                <a:solidFill>
                  <a:schemeClr val="bg1"/>
                </a:solidFill>
              </a:rPr>
              <a:t>JOUR 1 : APRES MIDI</a:t>
            </a:r>
            <a:br>
              <a:rPr lang="fr-FR" b="1" dirty="0" smtClean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/>
            </a:r>
            <a:br>
              <a:rPr lang="fr-FR" dirty="0">
                <a:solidFill>
                  <a:schemeClr val="bg1"/>
                </a:solidFill>
              </a:rPr>
            </a:b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2054" name="Picture 6" descr="Image associÃ©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70425">
            <a:off x="361625" y="543964"/>
            <a:ext cx="3080522" cy="1733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7539810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940" y="1322515"/>
            <a:ext cx="8219256" cy="4785395"/>
          </a:xfrm>
        </p:spPr>
        <p:txBody>
          <a:bodyPr/>
          <a:lstStyle/>
          <a:p>
            <a:pPr algn="ctr"/>
            <a:endParaRPr lang="fr-FR" dirty="0" smtClean="0"/>
          </a:p>
          <a:p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767" y="188640"/>
            <a:ext cx="8229600" cy="1252728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DINER ET NUIT du lundi 15 Avril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3458" y="6093296"/>
            <a:ext cx="884021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Centre d’hébergement CPCV de Houlgate</a:t>
            </a:r>
            <a:endParaRPr lang="fr-FR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RÃ©sultat de recherche d'images pour &quot;cpcv houlgat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056783" cy="48245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4061197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926</TotalTime>
  <Words>333</Words>
  <Application>Microsoft Office PowerPoint</Application>
  <PresentationFormat>Affichage à l'écran (4:3)</PresentationFormat>
  <Paragraphs>83</Paragraphs>
  <Slides>18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Waveform</vt:lpstr>
      <vt:lpstr>              LA NORMANDIE: de la Guerre à la Paix</vt:lpstr>
      <vt:lpstr>PERIODE</vt:lpstr>
      <vt:lpstr>Elèves concernés</vt:lpstr>
      <vt:lpstr>5 enseignants accompagnateurs</vt:lpstr>
      <vt:lpstr>LE VOYAGE</vt:lpstr>
      <vt:lpstr>JOUR 1  Journée au Mémorial de Caen</vt:lpstr>
      <vt:lpstr>JOUR 1 :DEJEUNER</vt:lpstr>
      <vt:lpstr>  JOUR 1 : APRES MIDI  </vt:lpstr>
      <vt:lpstr>DINER ET NUIT du lundi 15 Avril</vt:lpstr>
      <vt:lpstr>À 50mètres de la plage </vt:lpstr>
      <vt:lpstr>Salle de restaurant</vt:lpstr>
      <vt:lpstr>Les chambres</vt:lpstr>
      <vt:lpstr>Diapositive 13</vt:lpstr>
      <vt:lpstr>JOUR 2  Matinée du mardi 16 Avril 2018 </vt:lpstr>
      <vt:lpstr>JOUR 2: Après midi  du Mardi 16 Avril Centre Nautique  d’Asnelles</vt:lpstr>
      <vt:lpstr>Diapositive 16</vt:lpstr>
      <vt:lpstr>Le collège prend en charge 50€</vt:lpstr>
      <vt:lpstr>Participation de 50€ ( un seul ou 2 versements)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LA DECOUVERTE DE LA COTE NORMANDE</dc:title>
  <dc:creator>asus_rsa</dc:creator>
  <cp:lastModifiedBy>saadallahs</cp:lastModifiedBy>
  <cp:revision>67</cp:revision>
  <dcterms:created xsi:type="dcterms:W3CDTF">2018-04-01T12:23:17Z</dcterms:created>
  <dcterms:modified xsi:type="dcterms:W3CDTF">2018-12-13T14:36:48Z</dcterms:modified>
</cp:coreProperties>
</file>