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3"/>
  </p:notesMasterIdLst>
  <p:sldIdLst>
    <p:sldId id="256" r:id="rId2"/>
    <p:sldId id="259" r:id="rId3"/>
    <p:sldId id="260" r:id="rId4"/>
    <p:sldId id="261" r:id="rId5"/>
    <p:sldId id="257" r:id="rId6"/>
    <p:sldId id="258" r:id="rId7"/>
    <p:sldId id="262" r:id="rId8"/>
    <p:sldId id="284" r:id="rId9"/>
    <p:sldId id="263" r:id="rId10"/>
    <p:sldId id="264" r:id="rId11"/>
    <p:sldId id="265" r:id="rId12"/>
    <p:sldId id="266" r:id="rId13"/>
    <p:sldId id="285" r:id="rId14"/>
    <p:sldId id="267" r:id="rId15"/>
    <p:sldId id="268" r:id="rId16"/>
    <p:sldId id="269" r:id="rId17"/>
    <p:sldId id="270" r:id="rId18"/>
    <p:sldId id="286" r:id="rId19"/>
    <p:sldId id="273" r:id="rId20"/>
    <p:sldId id="274" r:id="rId21"/>
    <p:sldId id="275" r:id="rId22"/>
    <p:sldId id="289" r:id="rId23"/>
    <p:sldId id="276" r:id="rId24"/>
    <p:sldId id="277" r:id="rId25"/>
    <p:sldId id="278" r:id="rId26"/>
    <p:sldId id="290" r:id="rId27"/>
    <p:sldId id="279" r:id="rId28"/>
    <p:sldId id="280" r:id="rId29"/>
    <p:sldId id="281" r:id="rId30"/>
    <p:sldId id="288" r:id="rId31"/>
    <p:sldId id="282" r:id="rId3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357" autoAdjust="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98934-EB7C-47DB-8A74-D936828B6456}" type="datetimeFigureOut">
              <a:rPr lang="fr-FR" smtClean="0"/>
              <a:t>13/01/2016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DD2DB3-2573-43D4-8DA4-35996FEECDE3}" type="slidenum">
              <a:rPr lang="fr-FR" smtClean="0"/>
              <a:t>‹N°›</a:t>
            </a:fld>
            <a:endParaRPr lang="fr-FR"/>
          </a:p>
        </p:txBody>
      </p:sp>
    </p:spTree>
    <p:extLst>
      <p:ext uri="{BB962C8B-B14F-4D97-AF65-F5344CB8AC3E}">
        <p14:creationId xmlns:p14="http://schemas.microsoft.com/office/powerpoint/2010/main" val="1020462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1E48F1B-F102-4CDD-AB24-7328EA2C325A}"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534764-8787-4B1C-B686-F8D7B8ACE45B}" type="slidenum">
              <a:rPr lang="fr-FR" smtClean="0"/>
              <a:t>‹N°›</a:t>
            </a:fld>
            <a:endParaRPr lang="fr-FR"/>
          </a:p>
        </p:txBody>
      </p:sp>
    </p:spTree>
    <p:extLst>
      <p:ext uri="{BB962C8B-B14F-4D97-AF65-F5344CB8AC3E}">
        <p14:creationId xmlns:p14="http://schemas.microsoft.com/office/powerpoint/2010/main" val="410910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1E48F1B-F102-4CDD-AB24-7328EA2C325A}"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534764-8787-4B1C-B686-F8D7B8ACE45B}" type="slidenum">
              <a:rPr lang="fr-FR" smtClean="0"/>
              <a:t>‹N°›</a:t>
            </a:fld>
            <a:endParaRPr lang="fr-FR"/>
          </a:p>
        </p:txBody>
      </p:sp>
    </p:spTree>
    <p:extLst>
      <p:ext uri="{BB962C8B-B14F-4D97-AF65-F5344CB8AC3E}">
        <p14:creationId xmlns:p14="http://schemas.microsoft.com/office/powerpoint/2010/main" val="963014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1E48F1B-F102-4CDD-AB24-7328EA2C325A}"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534764-8787-4B1C-B686-F8D7B8ACE45B}"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72600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1E48F1B-F102-4CDD-AB24-7328EA2C325A}"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534764-8787-4B1C-B686-F8D7B8ACE45B}" type="slidenum">
              <a:rPr lang="fr-FR" smtClean="0"/>
              <a:t>‹N°›</a:t>
            </a:fld>
            <a:endParaRPr lang="fr-FR"/>
          </a:p>
        </p:txBody>
      </p:sp>
    </p:spTree>
    <p:extLst>
      <p:ext uri="{BB962C8B-B14F-4D97-AF65-F5344CB8AC3E}">
        <p14:creationId xmlns:p14="http://schemas.microsoft.com/office/powerpoint/2010/main" val="594559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1E48F1B-F102-4CDD-AB24-7328EA2C325A}"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534764-8787-4B1C-B686-F8D7B8ACE45B}"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22193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1E48F1B-F102-4CDD-AB24-7328EA2C325A}"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534764-8787-4B1C-B686-F8D7B8ACE45B}" type="slidenum">
              <a:rPr lang="fr-FR" smtClean="0"/>
              <a:t>‹N°›</a:t>
            </a:fld>
            <a:endParaRPr lang="fr-FR"/>
          </a:p>
        </p:txBody>
      </p:sp>
    </p:spTree>
    <p:extLst>
      <p:ext uri="{BB962C8B-B14F-4D97-AF65-F5344CB8AC3E}">
        <p14:creationId xmlns:p14="http://schemas.microsoft.com/office/powerpoint/2010/main" val="30729705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E48F1B-F102-4CDD-AB24-7328EA2C325A}"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534764-8787-4B1C-B686-F8D7B8ACE45B}" type="slidenum">
              <a:rPr lang="fr-FR" smtClean="0"/>
              <a:t>‹N°›</a:t>
            </a:fld>
            <a:endParaRPr lang="fr-FR"/>
          </a:p>
        </p:txBody>
      </p:sp>
    </p:spTree>
    <p:extLst>
      <p:ext uri="{BB962C8B-B14F-4D97-AF65-F5344CB8AC3E}">
        <p14:creationId xmlns:p14="http://schemas.microsoft.com/office/powerpoint/2010/main" val="3102475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E48F1B-F102-4CDD-AB24-7328EA2C325A}"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534764-8787-4B1C-B686-F8D7B8ACE45B}" type="slidenum">
              <a:rPr lang="fr-FR" smtClean="0"/>
              <a:t>‹N°›</a:t>
            </a:fld>
            <a:endParaRPr lang="fr-FR"/>
          </a:p>
        </p:txBody>
      </p:sp>
    </p:spTree>
    <p:extLst>
      <p:ext uri="{BB962C8B-B14F-4D97-AF65-F5344CB8AC3E}">
        <p14:creationId xmlns:p14="http://schemas.microsoft.com/office/powerpoint/2010/main" val="3924465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E48F1B-F102-4CDD-AB24-7328EA2C325A}"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534764-8787-4B1C-B686-F8D7B8ACE45B}" type="slidenum">
              <a:rPr lang="fr-FR" smtClean="0"/>
              <a:t>‹N°›</a:t>
            </a:fld>
            <a:endParaRPr lang="fr-FR"/>
          </a:p>
        </p:txBody>
      </p:sp>
    </p:spTree>
    <p:extLst>
      <p:ext uri="{BB962C8B-B14F-4D97-AF65-F5344CB8AC3E}">
        <p14:creationId xmlns:p14="http://schemas.microsoft.com/office/powerpoint/2010/main" val="2783486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1E48F1B-F102-4CDD-AB24-7328EA2C325A}"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534764-8787-4B1C-B686-F8D7B8ACE45B}" type="slidenum">
              <a:rPr lang="fr-FR" smtClean="0"/>
              <a:t>‹N°›</a:t>
            </a:fld>
            <a:endParaRPr lang="fr-FR"/>
          </a:p>
        </p:txBody>
      </p:sp>
    </p:spTree>
    <p:extLst>
      <p:ext uri="{BB962C8B-B14F-4D97-AF65-F5344CB8AC3E}">
        <p14:creationId xmlns:p14="http://schemas.microsoft.com/office/powerpoint/2010/main" val="403421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1E48F1B-F102-4CDD-AB24-7328EA2C325A}" type="datetimeFigureOut">
              <a:rPr lang="fr-FR" smtClean="0"/>
              <a:t>13/01/2016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A534764-8787-4B1C-B686-F8D7B8ACE45B}" type="slidenum">
              <a:rPr lang="fr-FR" smtClean="0"/>
              <a:t>‹N°›</a:t>
            </a:fld>
            <a:endParaRPr lang="fr-FR"/>
          </a:p>
        </p:txBody>
      </p:sp>
    </p:spTree>
    <p:extLst>
      <p:ext uri="{BB962C8B-B14F-4D97-AF65-F5344CB8AC3E}">
        <p14:creationId xmlns:p14="http://schemas.microsoft.com/office/powerpoint/2010/main" val="2504491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1E48F1B-F102-4CDD-AB24-7328EA2C325A}" type="datetimeFigureOut">
              <a:rPr lang="fr-FR" smtClean="0"/>
              <a:t>13/01/2016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A534764-8787-4B1C-B686-F8D7B8ACE45B}" type="slidenum">
              <a:rPr lang="fr-FR" smtClean="0"/>
              <a:t>‹N°›</a:t>
            </a:fld>
            <a:endParaRPr lang="fr-FR"/>
          </a:p>
        </p:txBody>
      </p:sp>
    </p:spTree>
    <p:extLst>
      <p:ext uri="{BB962C8B-B14F-4D97-AF65-F5344CB8AC3E}">
        <p14:creationId xmlns:p14="http://schemas.microsoft.com/office/powerpoint/2010/main" val="3092888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1E48F1B-F102-4CDD-AB24-7328EA2C325A}" type="datetimeFigureOut">
              <a:rPr lang="fr-FR" smtClean="0"/>
              <a:t>13/01/2016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A534764-8787-4B1C-B686-F8D7B8ACE45B}" type="slidenum">
              <a:rPr lang="fr-FR" smtClean="0"/>
              <a:t>‹N°›</a:t>
            </a:fld>
            <a:endParaRPr lang="fr-FR"/>
          </a:p>
        </p:txBody>
      </p:sp>
    </p:spTree>
    <p:extLst>
      <p:ext uri="{BB962C8B-B14F-4D97-AF65-F5344CB8AC3E}">
        <p14:creationId xmlns:p14="http://schemas.microsoft.com/office/powerpoint/2010/main" val="2422719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48F1B-F102-4CDD-AB24-7328EA2C325A}" type="datetimeFigureOut">
              <a:rPr lang="fr-FR" smtClean="0"/>
              <a:t>13/01/2016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A534764-8787-4B1C-B686-F8D7B8ACE45B}" type="slidenum">
              <a:rPr lang="fr-FR" smtClean="0"/>
              <a:t>‹N°›</a:t>
            </a:fld>
            <a:endParaRPr lang="fr-FR"/>
          </a:p>
        </p:txBody>
      </p:sp>
    </p:spTree>
    <p:extLst>
      <p:ext uri="{BB962C8B-B14F-4D97-AF65-F5344CB8AC3E}">
        <p14:creationId xmlns:p14="http://schemas.microsoft.com/office/powerpoint/2010/main" val="2170327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1E48F1B-F102-4CDD-AB24-7328EA2C325A}" type="datetimeFigureOut">
              <a:rPr lang="fr-FR" smtClean="0"/>
              <a:t>13/01/2016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A534764-8787-4B1C-B686-F8D7B8ACE45B}" type="slidenum">
              <a:rPr lang="fr-FR" smtClean="0"/>
              <a:t>‹N°›</a:t>
            </a:fld>
            <a:endParaRPr lang="fr-FR"/>
          </a:p>
        </p:txBody>
      </p:sp>
    </p:spTree>
    <p:extLst>
      <p:ext uri="{BB962C8B-B14F-4D97-AF65-F5344CB8AC3E}">
        <p14:creationId xmlns:p14="http://schemas.microsoft.com/office/powerpoint/2010/main" val="2105637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1E48F1B-F102-4CDD-AB24-7328EA2C325A}" type="datetimeFigureOut">
              <a:rPr lang="fr-FR" smtClean="0"/>
              <a:t>13/01/2016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A534764-8787-4B1C-B686-F8D7B8ACE45B}" type="slidenum">
              <a:rPr lang="fr-FR" smtClean="0"/>
              <a:t>‹N°›</a:t>
            </a:fld>
            <a:endParaRPr lang="fr-FR"/>
          </a:p>
        </p:txBody>
      </p:sp>
    </p:spTree>
    <p:extLst>
      <p:ext uri="{BB962C8B-B14F-4D97-AF65-F5344CB8AC3E}">
        <p14:creationId xmlns:p14="http://schemas.microsoft.com/office/powerpoint/2010/main" val="935632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E48F1B-F102-4CDD-AB24-7328EA2C325A}" type="datetimeFigureOut">
              <a:rPr lang="fr-FR" smtClean="0"/>
              <a:t>13/01/2016</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A534764-8787-4B1C-B686-F8D7B8ACE45B}" type="slidenum">
              <a:rPr lang="fr-FR" smtClean="0"/>
              <a:t>‹N°›</a:t>
            </a:fld>
            <a:endParaRPr lang="fr-FR"/>
          </a:p>
        </p:txBody>
      </p:sp>
    </p:spTree>
    <p:extLst>
      <p:ext uri="{BB962C8B-B14F-4D97-AF65-F5344CB8AC3E}">
        <p14:creationId xmlns:p14="http://schemas.microsoft.com/office/powerpoint/2010/main" val="5417657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onisep.fr/Choisir-mes-etudes/Apres-le-bac/Organisation-des-etudes-superieures" TargetMode="External"/><Relationship Id="rId2" Type="http://schemas.openxmlformats.org/officeDocument/2006/relationships/hyperlink" Target="http://www.onisep.fr/Choisir-mes-etudes/Apres-le-bac/Que-faire-apres-le-bac/Que-faire-apres-le-bac-S-scientifique" TargetMode="Externa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hyperlink" Target="http://www.onisep.fr/Ressources/Univers-Formation/Formations/Lycees/Bac-general-S-serie-scientifiqu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onisep.fr/Choisir-mes-etudes/Apres-le-bac/Organisation-des-etudes-superieures" TargetMode="External"/><Relationship Id="rId2" Type="http://schemas.openxmlformats.org/officeDocument/2006/relationships/hyperlink" Target="http://www.onisep.fr/Choisir-mes-etudes/Apres-le-bac/Que-faire-apres-le-bac/Que-faire-apres-le-bac-S-scientifique" TargetMode="External"/><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hyperlink" Target="http://www.onisep.fr/Ressources/Univers-Formation/Formations/Lycees/Bac-general-S-serie-scientifiqu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www.onisep.fr/Choisir-mes-etudes/Apres-le-bac/Organisation-des-etudes-superieures" TargetMode="External"/><Relationship Id="rId2" Type="http://schemas.openxmlformats.org/officeDocument/2006/relationships/hyperlink" Target="http://www.onisep.fr/Choisir-mes-etudes/Apres-le-bac/Que-faire-apres-le-bac/Que-faire-apres-le-bac-STL-sciences-et-technologies-de-laboratoire" TargetMode="External"/><Relationship Id="rId1" Type="http://schemas.openxmlformats.org/officeDocument/2006/relationships/slideLayout" Target="../slideLayouts/slideLayout3.xml"/><Relationship Id="rId4" Type="http://schemas.openxmlformats.org/officeDocument/2006/relationships/hyperlink" Target="http://www.onisep.fr/Toute-l-actualite-nationale/Etudes-apres-le-bac/Ma-1re-annee-en/Ma-1re-annee-en/Ma-1re-annee-en-bac-STL-sciences-et-technologies-de-laboratoire"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hyperlink" Target="http://www.onisep.fr/Choisir-mes-etudes/Apres-le-bac/Organisation-des-etudes-superieures" TargetMode="External"/><Relationship Id="rId7" Type="http://schemas.openxmlformats.org/officeDocument/2006/relationships/image" Target="../media/image10.jpeg"/><Relationship Id="rId2" Type="http://schemas.openxmlformats.org/officeDocument/2006/relationships/hyperlink" Target="http://www.onisep.fr/Choisir-mes-etudes/Apres-le-bac/Que-faire-apres-le-bac/Que-faire-apres-le-bac-ST2S-sciences-et-technologies-de-la-sante-et-du-social" TargetMode="External"/><Relationship Id="rId1" Type="http://schemas.openxmlformats.org/officeDocument/2006/relationships/slideLayout" Target="../slideLayouts/slideLayout3.xml"/><Relationship Id="rId6" Type="http://schemas.openxmlformats.org/officeDocument/2006/relationships/hyperlink" Target="http://www.onisep.fr/Decouvrir-les-metiers/Des-metiers-par-secteur/Social-un-secteur-ouvert-aux-vocations" TargetMode="External"/><Relationship Id="rId5" Type="http://schemas.openxmlformats.org/officeDocument/2006/relationships/hyperlink" Target="http://www.onisep.fr/Decouvrir-les-metiers/Des-metiers-par-secteur/Sante" TargetMode="External"/><Relationship Id="rId4" Type="http://schemas.openxmlformats.org/officeDocument/2006/relationships/hyperlink" Target="http://www.onisep.fr/Ressources/Univers-Formation/Formations/Lycees/Bac-techno-ST2S-sciences-et-technologies-de-la-sante-et-du-social"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onisep.fr/Choisir-mes-etudes/Apres-le-bac/Organisation-des-etudes-superieures/Les-DUT-diplomes-universitaires-de-technologie" TargetMode="External"/><Relationship Id="rId2" Type="http://schemas.openxmlformats.org/officeDocument/2006/relationships/hyperlink" Target="http://www.onisep.fr/Choisir-mes-etudes/Apres-le-bac/Organisation-des-etudes-superieures/Les-BTS-et-les-BTSA" TargetMode="External"/><Relationship Id="rId1" Type="http://schemas.openxmlformats.org/officeDocument/2006/relationships/slideLayout" Target="../slideLayouts/slideLayout3.xml"/><Relationship Id="rId5" Type="http://schemas.openxmlformats.org/officeDocument/2006/relationships/hyperlink" Target="http://www.onisep.fr/Choisir-mes-etudes/Apres-le-bac/Principaux-domaines-d-etudes/Archives-domaines-d-etudes/Les-ecoles-d-ingenieur" TargetMode="External"/><Relationship Id="rId4" Type="http://schemas.openxmlformats.org/officeDocument/2006/relationships/hyperlink" Target="http://www.onisep.fr/Choisir-mes-etudes/Apres-le-bac/Organisation-des-etudes-superieures/Les-classes-preparatoires-aux-grandes-ecoles-CPGE" TargetMode="External"/></Relationships>
</file>

<file path=ppt/slides/_rels/slide30.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hyperlink" Target="http://www.onisep.fr/Decouvrir-les-metiers/10-metiers-pour/Quels-metiers-pour-les-matheuses-et-les-matheux" TargetMode="External"/><Relationship Id="rId7" Type="http://schemas.openxmlformats.org/officeDocument/2006/relationships/image" Target="../media/image14.jpeg"/><Relationship Id="rId2" Type="http://schemas.openxmlformats.org/officeDocument/2006/relationships/hyperlink" Target="http://www.onisep.fr/Choisir-mes-etudes/Au-lycee-au-CFA/Au-lycee-general-et-technologique/Bac-STMG-quelle-specialite-choisir" TargetMode="External"/><Relationship Id="rId1" Type="http://schemas.openxmlformats.org/officeDocument/2006/relationships/slideLayout" Target="../slideLayouts/slideLayout3.xml"/><Relationship Id="rId6" Type="http://schemas.openxmlformats.org/officeDocument/2006/relationships/image" Target="../media/image13.jpeg"/><Relationship Id="rId5" Type="http://schemas.openxmlformats.org/officeDocument/2006/relationships/hyperlink" Target="http://mavoieeconomique.onisep.fr/" TargetMode="External"/><Relationship Id="rId4" Type="http://schemas.openxmlformats.org/officeDocument/2006/relationships/hyperlink" Target="http://www.onisep.fr/Choisir-mes-etudes/Apres-le-bac/Que-faire-apres-le-bac/Que-faire-apres-le-bac-STMG-sciences-et-technologies-du-management-et-de-la-gestion" TargetMode="External"/><Relationship Id="rId9" Type="http://schemas.openxmlformats.org/officeDocument/2006/relationships/image" Target="../media/image16.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www.onisep.fr/Choisir-mes-etudes/Apres-le-bac/Organisation-des-etudes-superieures/Les-classes-preparatoires-aux-grandes-ecoles-CPGE"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onisep.fr/Choisir-mes-etudes/Apres-le-bac/Organisation-des-etudes-superieures" TargetMode="External"/><Relationship Id="rId2" Type="http://schemas.openxmlformats.org/officeDocument/2006/relationships/hyperlink" Target="http://www.onisep.fr/Choisir-mes-etudes/Apres-le-bac/Que-faire-apres-le-bac/Que-faire-apres-le-bac-L-litteraire" TargetMode="External"/><Relationship Id="rId1" Type="http://schemas.openxmlformats.org/officeDocument/2006/relationships/slideLayout" Target="../slideLayouts/slideLayout3.xml"/><Relationship Id="rId5" Type="http://schemas.openxmlformats.org/officeDocument/2006/relationships/image" Target="../media/image2.jpeg"/><Relationship Id="rId4" Type="http://schemas.openxmlformats.org/officeDocument/2006/relationships/hyperlink" Target="http://www.onisep.fr/Ressources/Univers-Formation/Formations/Lycees/Bac-general-L-serie-litteraire"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La voie générale et technologique au lycée</a:t>
            </a:r>
            <a:endParaRPr lang="fr-FR" dirty="0"/>
          </a:p>
        </p:txBody>
      </p:sp>
      <p:sp>
        <p:nvSpPr>
          <p:cNvPr id="3" name="Sous-titre 2"/>
          <p:cNvSpPr>
            <a:spLocks noGrp="1"/>
          </p:cNvSpPr>
          <p:nvPr>
            <p:ph type="subTitle" idx="1"/>
          </p:nvPr>
        </p:nvSpPr>
        <p:spPr>
          <a:xfrm>
            <a:off x="1376438" y="4341119"/>
            <a:ext cx="7766936" cy="1096899"/>
          </a:xfrm>
        </p:spPr>
        <p:txBody>
          <a:bodyPr/>
          <a:lstStyle/>
          <a:p>
            <a:r>
              <a:rPr lang="fr-FR" sz="2400" dirty="0">
                <a:solidFill>
                  <a:schemeClr val="tx1">
                    <a:lumMod val="95000"/>
                    <a:lumOff val="5000"/>
                  </a:schemeClr>
                </a:solidFill>
                <a:latin typeface="Arial" panose="020B0604020202020204" pitchFamily="34" charset="0"/>
                <a:cs typeface="Arial" panose="020B0604020202020204" pitchFamily="34" charset="0"/>
              </a:rPr>
              <a:t>CIO Elancourt – Année 2015-2016</a:t>
            </a:r>
          </a:p>
          <a:p>
            <a:endParaRPr lang="fr-FR" dirty="0"/>
          </a:p>
        </p:txBody>
      </p:sp>
    </p:spTree>
    <p:extLst>
      <p:ext uri="{BB962C8B-B14F-4D97-AF65-F5344CB8AC3E}">
        <p14:creationId xmlns:p14="http://schemas.microsoft.com/office/powerpoint/2010/main" val="206964899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5" y="197708"/>
            <a:ext cx="8596668" cy="610743"/>
          </a:xfrm>
        </p:spPr>
        <p:txBody>
          <a:bodyPr>
            <a:normAutofit/>
          </a:bodyPr>
          <a:lstStyle/>
          <a:p>
            <a:r>
              <a:rPr lang="fr-FR" sz="3200" dirty="0">
                <a:solidFill>
                  <a:schemeClr val="tx1">
                    <a:lumMod val="95000"/>
                    <a:lumOff val="5000"/>
                  </a:schemeClr>
                </a:solidFill>
              </a:rPr>
              <a:t>La voie générale – Economique et social (ES) </a:t>
            </a:r>
            <a:endParaRPr lang="fr-FR" sz="3200" dirty="0"/>
          </a:p>
        </p:txBody>
      </p:sp>
      <p:sp>
        <p:nvSpPr>
          <p:cNvPr id="3" name="Espace réservé du texte 2"/>
          <p:cNvSpPr>
            <a:spLocks noGrp="1"/>
          </p:cNvSpPr>
          <p:nvPr>
            <p:ph type="body" idx="1"/>
          </p:nvPr>
        </p:nvSpPr>
        <p:spPr>
          <a:xfrm>
            <a:off x="677335" y="1105013"/>
            <a:ext cx="8596668" cy="5901268"/>
          </a:xfrm>
        </p:spPr>
        <p:txBody>
          <a:bodyPr>
            <a:normAutofit/>
          </a:bodyPr>
          <a:lstStyle/>
          <a:p>
            <a:pPr marL="342900" indent="-342900">
              <a:buFont typeface="Wingdings" panose="05000000000000000000" pitchFamily="2" charset="2"/>
              <a:buChar char="à"/>
            </a:pPr>
            <a:r>
              <a:rPr lang="fr-FR" sz="2400" b="1" dirty="0" smtClean="0">
                <a:sym typeface="Wingdings" panose="05000000000000000000" pitchFamily="2" charset="2"/>
              </a:rPr>
              <a:t>Après le bac, formations possibles en </a:t>
            </a:r>
            <a:r>
              <a:rPr lang="fr-FR" sz="2400" dirty="0" smtClean="0">
                <a:sym typeface="Wingdings" panose="05000000000000000000" pitchFamily="2" charset="2"/>
              </a:rPr>
              <a:t>: sciences humaines et sociales, sciences économiques et politiques, droit, lettres, langues, AES, classes préparatoires économiques ou littéraires</a:t>
            </a:r>
          </a:p>
          <a:p>
            <a:pPr marL="342900" indent="-342900">
              <a:buFont typeface="Wingdings" panose="05000000000000000000" pitchFamily="2" charset="2"/>
              <a:buChar char="à"/>
            </a:pPr>
            <a:endParaRPr lang="fr-FR" sz="2400" dirty="0">
              <a:sym typeface="Wingdings" panose="05000000000000000000" pitchFamily="2" charset="2"/>
            </a:endParaRPr>
          </a:p>
          <a:p>
            <a:pPr marL="342900" indent="-342900">
              <a:buFont typeface="Wingdings" panose="05000000000000000000" pitchFamily="2" charset="2"/>
              <a:buChar char="à"/>
            </a:pPr>
            <a:r>
              <a:rPr lang="fr-FR" sz="2400" b="1" dirty="0" smtClean="0">
                <a:sym typeface="Wingdings" panose="05000000000000000000" pitchFamily="2" charset="2"/>
              </a:rPr>
              <a:t>Des métiers accessibles dans </a:t>
            </a:r>
            <a:r>
              <a:rPr lang="fr-FR" sz="2400" dirty="0" smtClean="0">
                <a:sym typeface="Wingdings" panose="05000000000000000000" pitchFamily="2" charset="2"/>
              </a:rPr>
              <a:t>: gestion, comptabilité, métiers de la banque, des assurances, vente, distribution, ressources humaines, droit, immobilier, enseignement</a:t>
            </a:r>
            <a:endParaRPr lang="fr-FR" sz="2400" dirty="0"/>
          </a:p>
        </p:txBody>
      </p:sp>
    </p:spTree>
    <p:extLst>
      <p:ext uri="{BB962C8B-B14F-4D97-AF65-F5344CB8AC3E}">
        <p14:creationId xmlns:p14="http://schemas.microsoft.com/office/powerpoint/2010/main" val="2867071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0200" y="-111210"/>
            <a:ext cx="8596668" cy="716692"/>
          </a:xfrm>
        </p:spPr>
        <p:txBody>
          <a:bodyPr>
            <a:normAutofit/>
          </a:bodyPr>
          <a:lstStyle/>
          <a:p>
            <a:r>
              <a:rPr lang="fr-FR" sz="3200" dirty="0">
                <a:solidFill>
                  <a:schemeClr val="tx1">
                    <a:lumMod val="95000"/>
                    <a:lumOff val="5000"/>
                  </a:schemeClr>
                </a:solidFill>
              </a:rPr>
              <a:t>La voie générale – </a:t>
            </a:r>
            <a:r>
              <a:rPr lang="fr-FR" sz="3200" dirty="0" smtClean="0">
                <a:solidFill>
                  <a:schemeClr val="tx1">
                    <a:lumMod val="95000"/>
                    <a:lumOff val="5000"/>
                  </a:schemeClr>
                </a:solidFill>
              </a:rPr>
              <a:t>Scientifique (S) </a:t>
            </a:r>
            <a:endParaRPr lang="fr-FR" sz="3200" dirty="0"/>
          </a:p>
        </p:txBody>
      </p:sp>
      <p:sp>
        <p:nvSpPr>
          <p:cNvPr id="3" name="Espace réservé du texte 2"/>
          <p:cNvSpPr>
            <a:spLocks noGrp="1"/>
          </p:cNvSpPr>
          <p:nvPr>
            <p:ph type="body" idx="1"/>
          </p:nvPr>
        </p:nvSpPr>
        <p:spPr>
          <a:xfrm>
            <a:off x="677335" y="605482"/>
            <a:ext cx="8596668" cy="5560540"/>
          </a:xfrm>
        </p:spPr>
        <p:txBody>
          <a:bodyPr>
            <a:normAutofit/>
          </a:bodyPr>
          <a:lstStyle/>
          <a:p>
            <a:pPr marL="285750" indent="-285750">
              <a:buFont typeface="Wingdings" panose="05000000000000000000" pitchFamily="2" charset="2"/>
              <a:buChar char="à"/>
            </a:pPr>
            <a:r>
              <a:rPr lang="fr-FR" sz="1800" dirty="0" smtClean="0">
                <a:sym typeface="Wingdings" panose="05000000000000000000" pitchFamily="2" charset="2"/>
              </a:rPr>
              <a:t>S (scientifique) = pour les élèves particulièrement motivés par les sciences et prêt à fournir un travail régulier et important dans ces matières  </a:t>
            </a:r>
          </a:p>
          <a:p>
            <a:pPr marL="285750" indent="-285750">
              <a:buFont typeface="Wingdings" panose="05000000000000000000" pitchFamily="2" charset="2"/>
              <a:buChar char="à"/>
            </a:pPr>
            <a:endParaRPr lang="fr-FR" sz="1800" dirty="0">
              <a:sym typeface="Wingdings" panose="05000000000000000000" pitchFamily="2" charset="2"/>
            </a:endParaRPr>
          </a:p>
          <a:p>
            <a:endParaRPr lang="fr-FR" sz="1800" dirty="0"/>
          </a:p>
        </p:txBody>
      </p:sp>
      <p:pic>
        <p:nvPicPr>
          <p:cNvPr id="5122" name="Picture 2" descr="http://www.onisep.fr/var/onisep/storage/images/media/images/choisir-mes-etudes/au-lycee-_au-cfa/au-lycee-gt/tableaux-horaires-tous-bacs-rentree-2014/horaires-bac-s-rentree-2014/9802520-6-fre-FR/Horaires-bac-S-Rentree-20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322174"/>
            <a:ext cx="5597611" cy="5560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2904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270" y="-98854"/>
            <a:ext cx="8596668" cy="704335"/>
          </a:xfrm>
        </p:spPr>
        <p:txBody>
          <a:bodyPr>
            <a:normAutofit/>
          </a:bodyPr>
          <a:lstStyle/>
          <a:p>
            <a:r>
              <a:rPr lang="fr-FR" sz="3200" dirty="0">
                <a:solidFill>
                  <a:schemeClr val="tx1">
                    <a:lumMod val="95000"/>
                    <a:lumOff val="5000"/>
                  </a:schemeClr>
                </a:solidFill>
              </a:rPr>
              <a:t>La voie générale – Scientifique (S) </a:t>
            </a:r>
            <a:endParaRPr lang="fr-FR" sz="3200" dirty="0"/>
          </a:p>
        </p:txBody>
      </p:sp>
      <p:sp>
        <p:nvSpPr>
          <p:cNvPr id="3" name="Espace réservé du texte 2"/>
          <p:cNvSpPr>
            <a:spLocks noGrp="1"/>
          </p:cNvSpPr>
          <p:nvPr>
            <p:ph type="body" idx="1"/>
          </p:nvPr>
        </p:nvSpPr>
        <p:spPr>
          <a:xfrm>
            <a:off x="640265" y="939114"/>
            <a:ext cx="8596668" cy="5918886"/>
          </a:xfrm>
        </p:spPr>
        <p:txBody>
          <a:bodyPr>
            <a:normAutofit/>
          </a:bodyPr>
          <a:lstStyle/>
          <a:p>
            <a:pPr marL="342900" indent="-342900">
              <a:buFont typeface="Wingdings" panose="05000000000000000000" pitchFamily="2" charset="2"/>
              <a:buChar char="à"/>
            </a:pPr>
            <a:r>
              <a:rPr lang="fr-FR" sz="2400" b="1" dirty="0" smtClean="0">
                <a:sym typeface="Wingdings" panose="05000000000000000000" pitchFamily="2" charset="2"/>
              </a:rPr>
              <a:t>Après le bac, formations possibles en </a:t>
            </a:r>
            <a:r>
              <a:rPr lang="fr-FR" sz="2400" dirty="0" smtClean="0">
                <a:sym typeface="Wingdings" panose="05000000000000000000" pitchFamily="2" charset="2"/>
              </a:rPr>
              <a:t>: sciences, technologie, santé, classes préparatoires scientifiques, écoles d’ingénieurs, de commerce, vétérinaires, militaires, Ecoles normales supérieures</a:t>
            </a:r>
          </a:p>
          <a:p>
            <a:pPr marL="342900" indent="-342900">
              <a:buFont typeface="Wingdings" panose="05000000000000000000" pitchFamily="2" charset="2"/>
              <a:buChar char="à"/>
            </a:pPr>
            <a:endParaRPr lang="fr-FR" sz="2400" dirty="0">
              <a:sym typeface="Wingdings" panose="05000000000000000000" pitchFamily="2" charset="2"/>
            </a:endParaRPr>
          </a:p>
          <a:p>
            <a:pPr marL="342900" indent="-342900">
              <a:buFont typeface="Wingdings" panose="05000000000000000000" pitchFamily="2" charset="2"/>
              <a:buChar char="à"/>
            </a:pPr>
            <a:r>
              <a:rPr lang="fr-FR" sz="2400" b="1" dirty="0" smtClean="0">
                <a:sym typeface="Wingdings" panose="05000000000000000000" pitchFamily="2" charset="2"/>
              </a:rPr>
              <a:t>Des métiers accessibles </a:t>
            </a:r>
            <a:r>
              <a:rPr lang="fr-FR" sz="2400" dirty="0" smtClean="0">
                <a:sym typeface="Wingdings" panose="05000000000000000000" pitchFamily="2" charset="2"/>
              </a:rPr>
              <a:t>: ingénieur et technicien supérieur (aéronautique, mécanique, industrie chimique, BTP, énergie, environnement, électronique…), médical, paramédical, architecture, urbanisme, audiovisuel, sport, carrières militaires, enseignement. </a:t>
            </a:r>
            <a:endParaRPr lang="fr-FR" sz="2400" dirty="0"/>
          </a:p>
        </p:txBody>
      </p:sp>
    </p:spTree>
    <p:extLst>
      <p:ext uri="{BB962C8B-B14F-4D97-AF65-F5344CB8AC3E}">
        <p14:creationId xmlns:p14="http://schemas.microsoft.com/office/powerpoint/2010/main" val="2421866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5" y="1"/>
            <a:ext cx="8596668" cy="983672"/>
          </a:xfrm>
        </p:spPr>
        <p:txBody>
          <a:bodyPr>
            <a:normAutofit/>
          </a:bodyPr>
          <a:lstStyle/>
          <a:p>
            <a:r>
              <a:rPr lang="fr-FR" sz="2800" dirty="0">
                <a:solidFill>
                  <a:schemeClr val="tx1"/>
                </a:solidFill>
              </a:rPr>
              <a:t>Des ressources documentaires pour aller plus loin sur le site de l’ONISEP…</a:t>
            </a:r>
            <a:endParaRPr lang="fr-FR" sz="2800" dirty="0"/>
          </a:p>
        </p:txBody>
      </p:sp>
      <p:sp>
        <p:nvSpPr>
          <p:cNvPr id="3" name="Espace réservé du texte 2"/>
          <p:cNvSpPr>
            <a:spLocks noGrp="1"/>
          </p:cNvSpPr>
          <p:nvPr>
            <p:ph type="body" idx="1"/>
          </p:nvPr>
        </p:nvSpPr>
        <p:spPr>
          <a:xfrm>
            <a:off x="521760" y="1351829"/>
            <a:ext cx="8596668" cy="5708072"/>
          </a:xfrm>
        </p:spPr>
        <p:txBody>
          <a:bodyPr/>
          <a:lstStyle/>
          <a:p>
            <a:r>
              <a:rPr lang="fr-FR" b="1" dirty="0"/>
              <a:t>Sur le même sujet</a:t>
            </a:r>
          </a:p>
          <a:p>
            <a:r>
              <a:rPr lang="fr-FR" dirty="0">
                <a:hlinkClick r:id="rId2" tooltip="Que faire après le bac S ?"/>
              </a:rPr>
              <a:t>Que faire après le bac S ?</a:t>
            </a:r>
            <a:endParaRPr lang="fr-FR" dirty="0"/>
          </a:p>
          <a:p>
            <a:r>
              <a:rPr lang="fr-FR" dirty="0">
                <a:hlinkClick r:id="rId3" tooltip="Les filières d'études après le bac"/>
              </a:rPr>
              <a:t>Les filières d'études après le bac</a:t>
            </a:r>
            <a:endParaRPr lang="fr-FR" dirty="0"/>
          </a:p>
          <a:p>
            <a:r>
              <a:rPr lang="fr-FR" b="1" dirty="0"/>
              <a:t>Fiche formation</a:t>
            </a:r>
            <a:r>
              <a:rPr lang="fr-FR" dirty="0"/>
              <a:t> </a:t>
            </a:r>
          </a:p>
          <a:p>
            <a:r>
              <a:rPr lang="fr-FR" dirty="0">
                <a:hlinkClick r:id="rId4" tooltip="http://www.onisep.fr/Ressources/Univers-Formation/Formations/Lycees/Bac-general-S-serie-scientifique"/>
              </a:rPr>
              <a:t>bac S</a:t>
            </a:r>
            <a:endParaRPr lang="fr-FR" dirty="0"/>
          </a:p>
          <a:p>
            <a:endParaRPr lang="fr-FR" dirty="0"/>
          </a:p>
        </p:txBody>
      </p:sp>
      <p:pic>
        <p:nvPicPr>
          <p:cNvPr id="4098" name="Picture 2" descr="Après le bac S, collection Infosup"/>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20031" y="3776374"/>
            <a:ext cx="1332624" cy="1668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4310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1299" y="277092"/>
            <a:ext cx="8596668" cy="720436"/>
          </a:xfrm>
        </p:spPr>
        <p:txBody>
          <a:bodyPr>
            <a:normAutofit/>
          </a:bodyPr>
          <a:lstStyle/>
          <a:p>
            <a:r>
              <a:rPr lang="fr-FR" sz="3200" dirty="0">
                <a:solidFill>
                  <a:schemeClr val="tx1">
                    <a:lumMod val="95000"/>
                    <a:lumOff val="5000"/>
                  </a:schemeClr>
                </a:solidFill>
              </a:rPr>
              <a:t>La voie </a:t>
            </a:r>
            <a:r>
              <a:rPr lang="fr-FR" sz="3200" dirty="0" smtClean="0">
                <a:solidFill>
                  <a:schemeClr val="tx1">
                    <a:lumMod val="95000"/>
                    <a:lumOff val="5000"/>
                  </a:schemeClr>
                </a:solidFill>
              </a:rPr>
              <a:t>technologique - Généralités </a:t>
            </a:r>
            <a:endParaRPr lang="fr-FR" sz="3200" dirty="0"/>
          </a:p>
        </p:txBody>
      </p:sp>
      <p:sp>
        <p:nvSpPr>
          <p:cNvPr id="3" name="Espace réservé du texte 2"/>
          <p:cNvSpPr>
            <a:spLocks noGrp="1"/>
          </p:cNvSpPr>
          <p:nvPr>
            <p:ph type="body" idx="1"/>
          </p:nvPr>
        </p:nvSpPr>
        <p:spPr>
          <a:xfrm>
            <a:off x="677334" y="1147597"/>
            <a:ext cx="8596668" cy="5238689"/>
          </a:xfrm>
        </p:spPr>
        <p:txBody>
          <a:bodyPr>
            <a:normAutofit lnSpcReduction="10000"/>
          </a:bodyPr>
          <a:lstStyle/>
          <a:p>
            <a:pPr marL="342900" indent="-342900">
              <a:buFont typeface="Wingdings" panose="05000000000000000000" pitchFamily="2" charset="2"/>
              <a:buChar char="à"/>
            </a:pPr>
            <a:r>
              <a:rPr lang="fr-FR" sz="2800" dirty="0" smtClean="0">
                <a:sym typeface="Wingdings" panose="05000000000000000000" pitchFamily="2" charset="2"/>
              </a:rPr>
              <a:t>Méthodes pédagogiques inductives (la théorie est déduite de cas particuliers) appliquées à des objets d’études concrets.</a:t>
            </a:r>
          </a:p>
          <a:p>
            <a:pPr marL="342900" indent="-342900">
              <a:buFont typeface="Wingdings" panose="05000000000000000000" pitchFamily="2" charset="2"/>
              <a:buChar char="à"/>
            </a:pPr>
            <a:endParaRPr lang="fr-FR" sz="2800" dirty="0" smtClean="0">
              <a:sym typeface="Wingdings" panose="05000000000000000000" pitchFamily="2" charset="2"/>
            </a:endParaRPr>
          </a:p>
          <a:p>
            <a:pPr marL="342900" indent="-342900">
              <a:buFont typeface="Wingdings" panose="05000000000000000000" pitchFamily="2" charset="2"/>
              <a:buChar char="à"/>
            </a:pPr>
            <a:r>
              <a:rPr lang="fr-FR" sz="2800" dirty="0" smtClean="0">
                <a:sym typeface="Wingdings" panose="05000000000000000000" pitchFamily="2" charset="2"/>
              </a:rPr>
              <a:t>Objectif : la poursuite d’études supérieures (Bac+2/3), écoles ou universités si le niveau est bon dans toutes les matières.</a:t>
            </a:r>
          </a:p>
          <a:p>
            <a:pPr marL="342900" indent="-342900">
              <a:buFont typeface="Wingdings" panose="05000000000000000000" pitchFamily="2" charset="2"/>
              <a:buChar char="à"/>
            </a:pPr>
            <a:endParaRPr lang="fr-FR" sz="2800" dirty="0" smtClean="0">
              <a:sym typeface="Wingdings" panose="05000000000000000000" pitchFamily="2" charset="2"/>
            </a:endParaRPr>
          </a:p>
          <a:p>
            <a:pPr marL="342900" indent="-342900">
              <a:buFont typeface="Wingdings" panose="05000000000000000000" pitchFamily="2" charset="2"/>
              <a:buChar char="à"/>
            </a:pPr>
            <a:r>
              <a:rPr lang="fr-FR" sz="2800" dirty="0" smtClean="0">
                <a:sym typeface="Wingdings" panose="05000000000000000000" pitchFamily="2" charset="2"/>
              </a:rPr>
              <a:t>Organisées autour de grands domaines de connaissances appliquées aux différents secteurs d’activités. </a:t>
            </a:r>
            <a:endParaRPr lang="fr-FR" sz="2800" dirty="0"/>
          </a:p>
        </p:txBody>
      </p:sp>
    </p:spTree>
    <p:extLst>
      <p:ext uri="{BB962C8B-B14F-4D97-AF65-F5344CB8AC3E}">
        <p14:creationId xmlns:p14="http://schemas.microsoft.com/office/powerpoint/2010/main" val="2774622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3481" y="-484909"/>
            <a:ext cx="8596668" cy="1593273"/>
          </a:xfrm>
        </p:spPr>
        <p:txBody>
          <a:bodyPr>
            <a:normAutofit/>
          </a:bodyPr>
          <a:lstStyle/>
          <a:p>
            <a:r>
              <a:rPr lang="fr-FR" sz="2800" dirty="0" smtClean="0">
                <a:solidFill>
                  <a:schemeClr val="tx1"/>
                </a:solidFill>
              </a:rPr>
              <a:t>La voie technologique (Sciences et technologie de l’industrie et du développement durable (STI2D))</a:t>
            </a:r>
            <a:endParaRPr lang="fr-FR" sz="2800" dirty="0">
              <a:solidFill>
                <a:schemeClr val="tx1"/>
              </a:solidFill>
            </a:endParaRPr>
          </a:p>
        </p:txBody>
      </p:sp>
      <p:sp>
        <p:nvSpPr>
          <p:cNvPr id="3" name="Espace réservé du texte 2"/>
          <p:cNvSpPr>
            <a:spLocks noGrp="1"/>
          </p:cNvSpPr>
          <p:nvPr>
            <p:ph type="body" idx="1"/>
          </p:nvPr>
        </p:nvSpPr>
        <p:spPr>
          <a:xfrm>
            <a:off x="511080" y="1316183"/>
            <a:ext cx="8596668" cy="5541817"/>
          </a:xfrm>
        </p:spPr>
        <p:txBody>
          <a:bodyPr>
            <a:normAutofit/>
          </a:bodyPr>
          <a:lstStyle/>
          <a:p>
            <a:pPr marL="342900" indent="-342900">
              <a:buFont typeface="Wingdings" panose="05000000000000000000" pitchFamily="2" charset="2"/>
              <a:buChar char="à"/>
            </a:pPr>
            <a:r>
              <a:rPr lang="fr-FR" sz="1800" dirty="0" smtClean="0">
                <a:sym typeface="Wingdings" panose="05000000000000000000" pitchFamily="2" charset="2"/>
              </a:rPr>
              <a:t>Les enseignements comprennent un enseignement technologique polyvalent commun à tous les élèves et un enseignement d’approfondissement propre à la spécialité choisie par chaque élève.</a:t>
            </a:r>
          </a:p>
          <a:p>
            <a:pPr marL="342900" indent="-342900">
              <a:buFont typeface="Wingdings" panose="05000000000000000000" pitchFamily="2" charset="2"/>
              <a:buChar char="à"/>
            </a:pPr>
            <a:r>
              <a:rPr lang="fr-FR" sz="1800" b="1" dirty="0" smtClean="0"/>
              <a:t>4 </a:t>
            </a:r>
            <a:r>
              <a:rPr lang="fr-FR" sz="1800" b="1" dirty="0"/>
              <a:t>spécialités</a:t>
            </a:r>
            <a:r>
              <a:rPr lang="fr-FR" sz="1800" dirty="0"/>
              <a:t>, correspondant aux grands secteurs d’activités industrielles </a:t>
            </a:r>
          </a:p>
          <a:p>
            <a:pPr lvl="2"/>
            <a:r>
              <a:rPr lang="fr-FR" sz="1800" b="1" dirty="0" smtClean="0"/>
              <a:t>° architecture </a:t>
            </a:r>
            <a:r>
              <a:rPr lang="fr-FR" sz="1800" b="1" dirty="0"/>
              <a:t>et construction </a:t>
            </a:r>
            <a:r>
              <a:rPr lang="fr-FR" sz="1800" dirty="0"/>
              <a:t>: elle propose l’étude et la recherche de solutions architecturales et techniques relatives aux bâtiments et aux ouvrages </a:t>
            </a:r>
            <a:endParaRPr lang="fr-FR" sz="1800" dirty="0" smtClean="0"/>
          </a:p>
          <a:p>
            <a:pPr lvl="2"/>
            <a:r>
              <a:rPr lang="fr-FR" sz="1800" b="1" dirty="0" smtClean="0"/>
              <a:t>° énergie </a:t>
            </a:r>
            <a:r>
              <a:rPr lang="fr-FR" sz="1800" b="1" dirty="0"/>
              <a:t>et environnement </a:t>
            </a:r>
            <a:r>
              <a:rPr lang="fr-FR" sz="1800" dirty="0"/>
              <a:t>: elle forme aux univers de la gestion, du transport, de la distribution et de l’utilisation de l’énergie </a:t>
            </a:r>
            <a:endParaRPr lang="fr-FR" sz="1800" dirty="0" smtClean="0"/>
          </a:p>
          <a:p>
            <a:pPr lvl="2"/>
            <a:r>
              <a:rPr lang="fr-FR" sz="1800" b="1" dirty="0" smtClean="0"/>
              <a:t>° innovation </a:t>
            </a:r>
            <a:r>
              <a:rPr lang="fr-FR" sz="1800" b="1" dirty="0"/>
              <a:t>technologique et </a:t>
            </a:r>
            <a:r>
              <a:rPr lang="fr-FR" sz="1800" b="1" dirty="0" err="1"/>
              <a:t>éco-conception</a:t>
            </a:r>
            <a:r>
              <a:rPr lang="fr-FR" sz="1800" dirty="0"/>
              <a:t> : elle a pour objet l’étude et la recherche de solutions techniques innovantes relatives aux produits manufacturés, en intégrant les contraintes de design et d’ergonomie </a:t>
            </a:r>
            <a:endParaRPr lang="fr-FR" sz="1800" dirty="0" smtClean="0"/>
          </a:p>
          <a:p>
            <a:pPr lvl="2"/>
            <a:r>
              <a:rPr lang="fr-FR" sz="1800" b="1" dirty="0" smtClean="0"/>
              <a:t>° systèmes </a:t>
            </a:r>
            <a:r>
              <a:rPr lang="fr-FR" sz="1800" b="1" dirty="0"/>
              <a:t>d’information et numérique</a:t>
            </a:r>
            <a:r>
              <a:rPr lang="fr-FR" sz="1800" dirty="0"/>
              <a:t> : elle traite de l’acquisition, du traitement, du transport, de la gestion et de la restitution de l’information (voix, données, images)</a:t>
            </a:r>
          </a:p>
          <a:p>
            <a:pPr marL="342900" indent="-342900">
              <a:buFont typeface="Wingdings" panose="05000000000000000000" pitchFamily="2" charset="2"/>
              <a:buChar char="à"/>
            </a:pPr>
            <a:endParaRPr lang="fr-FR" dirty="0"/>
          </a:p>
        </p:txBody>
      </p:sp>
    </p:spTree>
    <p:extLst>
      <p:ext uri="{BB962C8B-B14F-4D97-AF65-F5344CB8AC3E}">
        <p14:creationId xmlns:p14="http://schemas.microsoft.com/office/powerpoint/2010/main" val="4045909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5880" y="0"/>
            <a:ext cx="8596668" cy="886691"/>
          </a:xfrm>
        </p:spPr>
        <p:txBody>
          <a:bodyPr>
            <a:noAutofit/>
          </a:bodyPr>
          <a:lstStyle/>
          <a:p>
            <a:r>
              <a:rPr lang="fr-FR" sz="2800" dirty="0">
                <a:solidFill>
                  <a:schemeClr val="tx1"/>
                </a:solidFill>
              </a:rPr>
              <a:t>La voie technologique (Sciences et technologie de l’industrie et du développement </a:t>
            </a:r>
            <a:r>
              <a:rPr lang="fr-FR" sz="2800" dirty="0" smtClean="0">
                <a:solidFill>
                  <a:schemeClr val="tx1"/>
                </a:solidFill>
              </a:rPr>
              <a:t>durable (STI2D))</a:t>
            </a:r>
            <a:endParaRPr lang="fr-FR" sz="2800" dirty="0"/>
          </a:p>
        </p:txBody>
      </p:sp>
      <p:sp>
        <p:nvSpPr>
          <p:cNvPr id="3" name="Espace réservé du texte 2"/>
          <p:cNvSpPr>
            <a:spLocks noGrp="1"/>
          </p:cNvSpPr>
          <p:nvPr>
            <p:ph type="body" idx="1"/>
          </p:nvPr>
        </p:nvSpPr>
        <p:spPr>
          <a:xfrm>
            <a:off x="0" y="789709"/>
            <a:ext cx="10377055" cy="6068291"/>
          </a:xfrm>
        </p:spPr>
        <p:txBody>
          <a:bodyPr/>
          <a:lstStyle/>
          <a:p>
            <a:endParaRPr lang="fr-FR" dirty="0"/>
          </a:p>
        </p:txBody>
      </p:sp>
      <p:pic>
        <p:nvPicPr>
          <p:cNvPr id="1026" name="Picture 2" descr="http://www.onisep.fr/var/onisep/storage/images/media/images/choisir-mes-etudes/au-lycee-_au-cfa/au-lycee-gt/tableaux-horaires-tous-bacs-rentree-2014/horaires-sti2d-rentree-2014/9803667-6-fre-FR/Horaires-STI2D-Rentree-20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880" y="886691"/>
            <a:ext cx="8051028" cy="5971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3361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5772" y="207819"/>
            <a:ext cx="8596668" cy="1025236"/>
          </a:xfrm>
        </p:spPr>
        <p:txBody>
          <a:bodyPr>
            <a:normAutofit/>
          </a:bodyPr>
          <a:lstStyle/>
          <a:p>
            <a:r>
              <a:rPr lang="fr-FR" sz="2800" dirty="0">
                <a:solidFill>
                  <a:schemeClr val="tx1"/>
                </a:solidFill>
              </a:rPr>
              <a:t>La voie technologique (Sciences et technologie de l’industrie et du développement </a:t>
            </a:r>
            <a:r>
              <a:rPr lang="fr-FR" sz="2800" dirty="0" smtClean="0">
                <a:solidFill>
                  <a:schemeClr val="tx1"/>
                </a:solidFill>
              </a:rPr>
              <a:t>durable (STI2D))</a:t>
            </a:r>
            <a:endParaRPr lang="fr-FR" sz="2800" dirty="0"/>
          </a:p>
        </p:txBody>
      </p:sp>
      <p:sp>
        <p:nvSpPr>
          <p:cNvPr id="3" name="Espace réservé du texte 2"/>
          <p:cNvSpPr>
            <a:spLocks noGrp="1"/>
          </p:cNvSpPr>
          <p:nvPr>
            <p:ph type="body" idx="1"/>
          </p:nvPr>
        </p:nvSpPr>
        <p:spPr>
          <a:xfrm>
            <a:off x="524935" y="1731818"/>
            <a:ext cx="8596668" cy="5527963"/>
          </a:xfrm>
        </p:spPr>
        <p:txBody>
          <a:bodyPr>
            <a:normAutofit/>
          </a:bodyPr>
          <a:lstStyle/>
          <a:p>
            <a:pPr marL="342900" indent="-342900">
              <a:buFont typeface="Wingdings" panose="05000000000000000000" pitchFamily="2" charset="2"/>
              <a:buChar char="à"/>
            </a:pPr>
            <a:r>
              <a:rPr lang="fr-FR" sz="2400" dirty="0" smtClean="0">
                <a:sym typeface="Wingdings" panose="05000000000000000000" pitchFamily="2" charset="2"/>
              </a:rPr>
              <a:t>Après le bac : possibilités d’accès à des formations supérieures industrielles à Bac+ (BTS/DUT). Grâce aux mathématiques, à la physique, à la chimie, poursuite possible vers des formations universitaires ou écoles d’ingénieurs post bac si bon dossier scolaire.</a:t>
            </a:r>
          </a:p>
          <a:p>
            <a:pPr marL="342900" indent="-342900">
              <a:buFont typeface="Wingdings" panose="05000000000000000000" pitchFamily="2" charset="2"/>
              <a:buChar char="à"/>
            </a:pPr>
            <a:endParaRPr lang="fr-FR" sz="2400" dirty="0">
              <a:sym typeface="Wingdings" panose="05000000000000000000" pitchFamily="2" charset="2"/>
            </a:endParaRPr>
          </a:p>
          <a:p>
            <a:pPr marL="342900" indent="-342900">
              <a:buFont typeface="Wingdings" panose="05000000000000000000" pitchFamily="2" charset="2"/>
              <a:buChar char="à"/>
            </a:pPr>
            <a:r>
              <a:rPr lang="fr-FR" sz="2400" dirty="0" smtClean="0">
                <a:sym typeface="Wingdings" panose="05000000000000000000" pitchFamily="2" charset="2"/>
              </a:rPr>
              <a:t>Des métiers accessibles dans le secteur de : énergie, multimédia, construction mécanique, électronique, BTP…</a:t>
            </a:r>
          </a:p>
        </p:txBody>
      </p:sp>
    </p:spTree>
    <p:extLst>
      <p:ext uri="{BB962C8B-B14F-4D97-AF65-F5344CB8AC3E}">
        <p14:creationId xmlns:p14="http://schemas.microsoft.com/office/powerpoint/2010/main" val="2116086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5" y="1"/>
            <a:ext cx="8596668" cy="997526"/>
          </a:xfrm>
        </p:spPr>
        <p:txBody>
          <a:bodyPr>
            <a:normAutofit/>
          </a:bodyPr>
          <a:lstStyle/>
          <a:p>
            <a:r>
              <a:rPr lang="fr-FR" sz="2800" dirty="0">
                <a:solidFill>
                  <a:schemeClr val="tx1"/>
                </a:solidFill>
              </a:rPr>
              <a:t>Des ressources documentaires pour aller plus loin sur le site de l’ONISEP…</a:t>
            </a:r>
            <a:endParaRPr lang="fr-FR" sz="2800" dirty="0"/>
          </a:p>
        </p:txBody>
      </p:sp>
      <p:sp>
        <p:nvSpPr>
          <p:cNvPr id="3" name="Espace réservé du texte 2"/>
          <p:cNvSpPr>
            <a:spLocks noGrp="1"/>
          </p:cNvSpPr>
          <p:nvPr>
            <p:ph type="body" idx="1"/>
          </p:nvPr>
        </p:nvSpPr>
        <p:spPr>
          <a:xfrm>
            <a:off x="677335" y="1274617"/>
            <a:ext cx="8596668" cy="5153891"/>
          </a:xfrm>
        </p:spPr>
        <p:txBody>
          <a:bodyPr/>
          <a:lstStyle/>
          <a:p>
            <a:r>
              <a:rPr lang="fr-FR" b="1" dirty="0"/>
              <a:t>Sur le même sujet</a:t>
            </a:r>
          </a:p>
          <a:p>
            <a:r>
              <a:rPr lang="fr-FR" dirty="0">
                <a:hlinkClick r:id="rId2" tooltip="Que faire après le bac S ?"/>
              </a:rPr>
              <a:t>Que faire après le bac S ?</a:t>
            </a:r>
            <a:endParaRPr lang="fr-FR" dirty="0"/>
          </a:p>
          <a:p>
            <a:r>
              <a:rPr lang="fr-FR" dirty="0">
                <a:hlinkClick r:id="rId3" tooltip="Les filières d'études après le bac"/>
              </a:rPr>
              <a:t>Les filières d'études après le bac</a:t>
            </a:r>
            <a:endParaRPr lang="fr-FR" dirty="0"/>
          </a:p>
          <a:p>
            <a:r>
              <a:rPr lang="fr-FR" b="1" dirty="0"/>
              <a:t>Fiche formation</a:t>
            </a:r>
            <a:r>
              <a:rPr lang="fr-FR" dirty="0"/>
              <a:t> </a:t>
            </a:r>
          </a:p>
          <a:p>
            <a:r>
              <a:rPr lang="fr-FR" dirty="0">
                <a:hlinkClick r:id="rId4" tooltip="http://www.onisep.fr/Ressources/Univers-Formation/Formations/Lycees/Bac-general-S-serie-scientifique"/>
              </a:rPr>
              <a:t>bac S</a:t>
            </a:r>
            <a:endParaRPr lang="fr-FR" dirty="0"/>
          </a:p>
          <a:p>
            <a:endParaRPr lang="fr-FR" dirty="0"/>
          </a:p>
        </p:txBody>
      </p:sp>
      <p:pic>
        <p:nvPicPr>
          <p:cNvPr id="5122" name="Picture 2" descr="Après le bac S, collection Infosu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75606" y="3602182"/>
            <a:ext cx="1772794" cy="2410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0010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5" y="1"/>
            <a:ext cx="8596668" cy="914399"/>
          </a:xfrm>
        </p:spPr>
        <p:txBody>
          <a:bodyPr>
            <a:noAutofit/>
          </a:bodyPr>
          <a:lstStyle/>
          <a:p>
            <a:r>
              <a:rPr lang="fr-FR" sz="2800" dirty="0">
                <a:solidFill>
                  <a:schemeClr val="tx1"/>
                </a:solidFill>
              </a:rPr>
              <a:t>La voie technologique </a:t>
            </a:r>
            <a:r>
              <a:rPr lang="fr-FR" sz="2800" dirty="0" smtClean="0">
                <a:solidFill>
                  <a:schemeClr val="tx1"/>
                </a:solidFill>
              </a:rPr>
              <a:t>(Sciences et technologies de laboratoire (STL))</a:t>
            </a:r>
            <a:endParaRPr lang="fr-FR" sz="2800" dirty="0"/>
          </a:p>
        </p:txBody>
      </p:sp>
      <p:sp>
        <p:nvSpPr>
          <p:cNvPr id="3" name="Espace réservé du texte 2"/>
          <p:cNvSpPr>
            <a:spLocks noGrp="1"/>
          </p:cNvSpPr>
          <p:nvPr>
            <p:ph type="body" idx="1"/>
          </p:nvPr>
        </p:nvSpPr>
        <p:spPr>
          <a:xfrm>
            <a:off x="546706" y="914399"/>
            <a:ext cx="8596668" cy="5544457"/>
          </a:xfrm>
        </p:spPr>
        <p:txBody>
          <a:bodyPr/>
          <a:lstStyle/>
          <a:p>
            <a:pPr marL="342900" indent="-342900">
              <a:buFont typeface="Wingdings" panose="05000000000000000000" pitchFamily="2" charset="2"/>
              <a:buChar char="à"/>
            </a:pPr>
            <a:endParaRPr lang="fr-FR" dirty="0" smtClean="0">
              <a:sym typeface="Wingdings" panose="05000000000000000000" pitchFamily="2" charset="2"/>
            </a:endParaRPr>
          </a:p>
          <a:p>
            <a:pPr marL="342900" indent="-342900">
              <a:buFont typeface="Wingdings" panose="05000000000000000000" pitchFamily="2" charset="2"/>
              <a:buChar char="à"/>
            </a:pPr>
            <a:r>
              <a:rPr lang="fr-FR" sz="2800" dirty="0" smtClean="0">
                <a:sym typeface="Wingdings" panose="05000000000000000000" pitchFamily="2" charset="2"/>
              </a:rPr>
              <a:t>Avoir un goût affirmé pour les activités de manipulations en laboratoire et les matières scientifiques.</a:t>
            </a:r>
          </a:p>
          <a:p>
            <a:pPr marL="342900" indent="-342900">
              <a:buFont typeface="Wingdings" panose="05000000000000000000" pitchFamily="2" charset="2"/>
              <a:buChar char="à"/>
            </a:pPr>
            <a:endParaRPr lang="fr-FR" sz="2800" dirty="0" smtClean="0">
              <a:sym typeface="Wingdings" panose="05000000000000000000" pitchFamily="2" charset="2"/>
            </a:endParaRPr>
          </a:p>
          <a:p>
            <a:pPr marL="342900" indent="-342900">
              <a:buFont typeface="Wingdings" panose="05000000000000000000" pitchFamily="2" charset="2"/>
              <a:buChar char="à"/>
            </a:pPr>
            <a:r>
              <a:rPr lang="fr-FR" sz="2800" dirty="0" smtClean="0">
                <a:sym typeface="Wingdings" panose="05000000000000000000" pitchFamily="2" charset="2"/>
              </a:rPr>
              <a:t>Apprendre à réaliser des techniques d’observation de mesures ou d’analyses, de fabrication pour différents produits de la santé (antibiotique, bilan sanguin,…), environnement (contrôle de l’air, épuration d’eau…), industries de la chimie (produits cosmétiques, pharmaceutiques…)</a:t>
            </a:r>
          </a:p>
          <a:p>
            <a:pPr marL="342900" indent="-342900">
              <a:buFont typeface="Wingdings" panose="05000000000000000000" pitchFamily="2" charset="2"/>
              <a:buChar char="à"/>
            </a:pPr>
            <a:endParaRPr lang="fr-FR" dirty="0">
              <a:sym typeface="Wingdings" panose="05000000000000000000" pitchFamily="2" charset="2"/>
            </a:endParaRPr>
          </a:p>
          <a:p>
            <a:pPr marL="342900" indent="-342900">
              <a:buFont typeface="Wingdings" panose="05000000000000000000" pitchFamily="2" charset="2"/>
              <a:buChar char="à"/>
            </a:pPr>
            <a:endParaRPr lang="fr-FR" dirty="0"/>
          </a:p>
        </p:txBody>
      </p:sp>
    </p:spTree>
    <p:extLst>
      <p:ext uri="{BB962C8B-B14F-4D97-AF65-F5344CB8AC3E}">
        <p14:creationId xmlns:p14="http://schemas.microsoft.com/office/powerpoint/2010/main" val="2052328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460" y="1"/>
            <a:ext cx="8596668" cy="586853"/>
          </a:xfrm>
        </p:spPr>
        <p:txBody>
          <a:bodyPr>
            <a:normAutofit/>
          </a:bodyPr>
          <a:lstStyle/>
          <a:p>
            <a:r>
              <a:rPr lang="fr-FR" sz="3200" dirty="0" smtClean="0">
                <a:solidFill>
                  <a:schemeClr val="tx1">
                    <a:lumMod val="95000"/>
                    <a:lumOff val="5000"/>
                  </a:schemeClr>
                </a:solidFill>
              </a:rPr>
              <a:t>Quelle série de bac choisir après la seconde ? </a:t>
            </a:r>
            <a:endParaRPr lang="fr-FR" sz="3200" dirty="0">
              <a:solidFill>
                <a:schemeClr val="tx1">
                  <a:lumMod val="95000"/>
                  <a:lumOff val="5000"/>
                </a:schemeClr>
              </a:solidFill>
            </a:endParaRPr>
          </a:p>
        </p:txBody>
      </p:sp>
      <p:sp>
        <p:nvSpPr>
          <p:cNvPr id="3" name="Espace réservé du texte 2"/>
          <p:cNvSpPr>
            <a:spLocks noGrp="1"/>
          </p:cNvSpPr>
          <p:nvPr>
            <p:ph type="body" idx="1"/>
          </p:nvPr>
        </p:nvSpPr>
        <p:spPr>
          <a:xfrm>
            <a:off x="677335" y="839338"/>
            <a:ext cx="8596668" cy="6018662"/>
          </a:xfrm>
        </p:spPr>
        <p:txBody>
          <a:bodyPr>
            <a:normAutofit lnSpcReduction="10000"/>
          </a:bodyPr>
          <a:lstStyle/>
          <a:p>
            <a:pPr marL="342900" indent="-342900">
              <a:buFont typeface="Wingdings" panose="05000000000000000000" pitchFamily="2" charset="2"/>
              <a:buChar char="à"/>
            </a:pPr>
            <a:r>
              <a:rPr lang="fr-FR" sz="2400" b="1" dirty="0" smtClean="0">
                <a:sym typeface="Wingdings" panose="05000000000000000000" pitchFamily="2" charset="2"/>
              </a:rPr>
              <a:t>En fonction de mes goûts </a:t>
            </a:r>
            <a:r>
              <a:rPr lang="fr-FR" sz="2400" dirty="0" smtClean="0">
                <a:sym typeface="Wingdings" panose="05000000000000000000" pitchFamily="2" charset="2"/>
              </a:rPr>
              <a:t>: </a:t>
            </a:r>
          </a:p>
          <a:p>
            <a:pPr lvl="1"/>
            <a:r>
              <a:rPr lang="fr-FR" sz="2400" dirty="0" smtClean="0">
                <a:sym typeface="Wingdings" panose="05000000000000000000" pitchFamily="2" charset="2"/>
              </a:rPr>
              <a:t>° </a:t>
            </a:r>
            <a:r>
              <a:rPr lang="fr-FR" sz="2400" dirty="0" smtClean="0"/>
              <a:t>Choisir </a:t>
            </a:r>
            <a:r>
              <a:rPr lang="fr-FR" sz="2400" dirty="0"/>
              <a:t>une formation qui corresponde à </a:t>
            </a:r>
            <a:r>
              <a:rPr lang="fr-FR" sz="2400" dirty="0" smtClean="0"/>
              <a:t>mes </a:t>
            </a:r>
            <a:r>
              <a:rPr lang="fr-FR" sz="2400" dirty="0"/>
              <a:t>intérêts, cela suppose de </a:t>
            </a:r>
            <a:r>
              <a:rPr lang="fr-FR" sz="2400" b="1" dirty="0"/>
              <a:t>bien se connaître </a:t>
            </a:r>
            <a:r>
              <a:rPr lang="fr-FR" sz="2400" dirty="0"/>
              <a:t>et d’être capable d’</a:t>
            </a:r>
            <a:r>
              <a:rPr lang="fr-FR" sz="2400" b="1" dirty="0"/>
              <a:t>anticiper </a:t>
            </a:r>
            <a:r>
              <a:rPr lang="fr-FR" sz="2400" b="1" dirty="0" smtClean="0"/>
              <a:t>l’avenir</a:t>
            </a:r>
            <a:r>
              <a:rPr lang="fr-FR" sz="2400" dirty="0" smtClean="0"/>
              <a:t>. </a:t>
            </a:r>
          </a:p>
          <a:p>
            <a:pPr lvl="1"/>
            <a:endParaRPr lang="fr-FR" sz="2400" dirty="0" smtClean="0"/>
          </a:p>
          <a:p>
            <a:pPr lvl="1"/>
            <a:r>
              <a:rPr lang="fr-FR" sz="2400" dirty="0" smtClean="0"/>
              <a:t>° Regarder </a:t>
            </a:r>
            <a:r>
              <a:rPr lang="fr-FR" sz="2400" dirty="0"/>
              <a:t>chacun des enseignements prévus en classes de 1re puis de terminale </a:t>
            </a:r>
            <a:r>
              <a:rPr lang="fr-FR" sz="2400" dirty="0" smtClean="0"/>
              <a:t>ainsi </a:t>
            </a:r>
            <a:r>
              <a:rPr lang="fr-FR" sz="2400" dirty="0"/>
              <a:t>que les </a:t>
            </a:r>
            <a:r>
              <a:rPr lang="fr-FR" sz="2400" b="1" dirty="0"/>
              <a:t>coefficients</a:t>
            </a:r>
            <a:r>
              <a:rPr lang="fr-FR" sz="2400" dirty="0"/>
              <a:t> des matières aux différents bacs? </a:t>
            </a:r>
            <a:endParaRPr lang="fr-FR" sz="2400" dirty="0" smtClean="0"/>
          </a:p>
          <a:p>
            <a:pPr lvl="1"/>
            <a:endParaRPr lang="fr-FR" sz="2400" dirty="0" smtClean="0"/>
          </a:p>
          <a:p>
            <a:pPr lvl="1"/>
            <a:r>
              <a:rPr lang="fr-FR" sz="2400" dirty="0" smtClean="0"/>
              <a:t>° Au-delà </a:t>
            </a:r>
            <a:r>
              <a:rPr lang="fr-FR" sz="2400" dirty="0"/>
              <a:t>de vos résultats, mieux vaut rejoindre une série qui vous correspond. Les </a:t>
            </a:r>
            <a:r>
              <a:rPr lang="fr-FR" sz="2400" b="1" dirty="0"/>
              <a:t>professeurs principaux et les COP </a:t>
            </a:r>
            <a:r>
              <a:rPr lang="fr-FR" sz="2400" dirty="0"/>
              <a:t>sont aussi là pour vous éclairer sur les dominantes de chaque bac : pensez à préparer avec vos parents une </a:t>
            </a:r>
            <a:r>
              <a:rPr lang="fr-FR" sz="2400" b="1" dirty="0"/>
              <a:t>liste de questions avant l’entretien</a:t>
            </a:r>
            <a:r>
              <a:rPr lang="fr-FR" sz="2400" dirty="0"/>
              <a:t>, souvent programmé en janvier-février</a:t>
            </a:r>
            <a:r>
              <a:rPr lang="fr-FR" sz="2400" dirty="0" smtClean="0"/>
              <a:t>.</a:t>
            </a:r>
          </a:p>
          <a:p>
            <a:pPr marL="342900" indent="-342900">
              <a:buFont typeface="Wingdings" panose="05000000000000000000" pitchFamily="2" charset="2"/>
              <a:buChar char="à"/>
            </a:pPr>
            <a:endParaRPr lang="fr-FR" dirty="0"/>
          </a:p>
        </p:txBody>
      </p:sp>
    </p:spTree>
    <p:extLst>
      <p:ext uri="{BB962C8B-B14F-4D97-AF65-F5344CB8AC3E}">
        <p14:creationId xmlns:p14="http://schemas.microsoft.com/office/powerpoint/2010/main" val="4238870202"/>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0592" y="-43542"/>
            <a:ext cx="8596668" cy="1074056"/>
          </a:xfrm>
        </p:spPr>
        <p:txBody>
          <a:bodyPr>
            <a:normAutofit/>
          </a:bodyPr>
          <a:lstStyle/>
          <a:p>
            <a:r>
              <a:rPr lang="fr-FR" sz="2800" dirty="0">
                <a:solidFill>
                  <a:schemeClr val="tx1"/>
                </a:solidFill>
              </a:rPr>
              <a:t>La voie technologique (Sciences et technologies de laboratoire (STL))</a:t>
            </a:r>
            <a:endParaRPr lang="fr-FR" sz="2800" dirty="0"/>
          </a:p>
        </p:txBody>
      </p:sp>
      <p:sp>
        <p:nvSpPr>
          <p:cNvPr id="3" name="Espace réservé du texte 2"/>
          <p:cNvSpPr>
            <a:spLocks noGrp="1"/>
          </p:cNvSpPr>
          <p:nvPr>
            <p:ph type="body" idx="1"/>
          </p:nvPr>
        </p:nvSpPr>
        <p:spPr>
          <a:xfrm>
            <a:off x="430592" y="1059542"/>
            <a:ext cx="11064722" cy="5783943"/>
          </a:xfrm>
        </p:spPr>
        <p:txBody>
          <a:bodyPr/>
          <a:lstStyle/>
          <a:p>
            <a:endParaRPr lang="fr-FR" dirty="0"/>
          </a:p>
        </p:txBody>
      </p:sp>
      <p:pic>
        <p:nvPicPr>
          <p:cNvPr id="1026" name="Picture 2" descr="http://www.onisep.fr/var/onisep/storage/images/media/images/choisir-mes-etudes/au-lycee-_au-cfa/au-lycee-gt/tableaux-horaires-tous-bacs-rentree-2014/horaires-bac-stl-rentree-2014/9802555-6-fre-FR/Horaires-bac-STL-Rentree-20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4684" y="1074057"/>
            <a:ext cx="6807201" cy="5769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267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5" y="-232229"/>
            <a:ext cx="8596668" cy="1277257"/>
          </a:xfrm>
        </p:spPr>
        <p:txBody>
          <a:bodyPr>
            <a:normAutofit/>
          </a:bodyPr>
          <a:lstStyle/>
          <a:p>
            <a:r>
              <a:rPr lang="fr-FR" sz="2800" dirty="0">
                <a:solidFill>
                  <a:schemeClr val="tx1"/>
                </a:solidFill>
              </a:rPr>
              <a:t>La voie technologique (Sciences et technologies de laboratoire (STL))</a:t>
            </a:r>
            <a:endParaRPr lang="fr-FR" sz="2800" dirty="0"/>
          </a:p>
        </p:txBody>
      </p:sp>
      <p:sp>
        <p:nvSpPr>
          <p:cNvPr id="3" name="Espace réservé du texte 2"/>
          <p:cNvSpPr>
            <a:spLocks noGrp="1"/>
          </p:cNvSpPr>
          <p:nvPr>
            <p:ph type="body" idx="1"/>
          </p:nvPr>
        </p:nvSpPr>
        <p:spPr>
          <a:xfrm>
            <a:off x="677335" y="1161142"/>
            <a:ext cx="8596668" cy="5972629"/>
          </a:xfrm>
        </p:spPr>
        <p:txBody>
          <a:bodyPr>
            <a:normAutofit/>
          </a:bodyPr>
          <a:lstStyle/>
          <a:p>
            <a:pPr marL="342900" indent="-342900">
              <a:buFont typeface="Wingdings" panose="05000000000000000000" pitchFamily="2" charset="2"/>
              <a:buChar char="à"/>
            </a:pPr>
            <a:r>
              <a:rPr lang="fr-FR" sz="2400" dirty="0" smtClean="0">
                <a:sym typeface="Wingdings" panose="05000000000000000000" pitchFamily="2" charset="2"/>
              </a:rPr>
              <a:t>Après le bac, possibilité d’accès à des formations du type : études courtes en 2 ans (BTS, DUT, secteur de la santé…). Etudes longues avec bon dossier, en master ou en école d’ingénieurs dans les secteurs de la santé, de l’agriculture, de l’environnement et de la chimie. Classes préparatoires en 2 ans après le baccalauréat (Techno-Bio (TB) et Techno-Physique Chimie (TPC)).</a:t>
            </a:r>
          </a:p>
          <a:p>
            <a:pPr marL="342900" indent="-342900">
              <a:buFont typeface="Wingdings" panose="05000000000000000000" pitchFamily="2" charset="2"/>
              <a:buChar char="à"/>
            </a:pPr>
            <a:endParaRPr lang="fr-FR" sz="2400" dirty="0" smtClean="0">
              <a:sym typeface="Wingdings" panose="05000000000000000000" pitchFamily="2" charset="2"/>
            </a:endParaRPr>
          </a:p>
          <a:p>
            <a:pPr marL="342900" indent="-342900">
              <a:buFont typeface="Wingdings" panose="05000000000000000000" pitchFamily="2" charset="2"/>
              <a:buChar char="à"/>
            </a:pPr>
            <a:r>
              <a:rPr lang="fr-FR" sz="2400" dirty="0" smtClean="0">
                <a:sym typeface="Wingdings" panose="05000000000000000000" pitchFamily="2" charset="2"/>
              </a:rPr>
              <a:t>Des métiers accessibles dans le secteur des laboratoires d’analyses, de contrôle de recherche, de qualité alimentaire et environnementale, manipulateur en électroradiologie, en radiothérapie, en radiodiagnostic, qualiticien…</a:t>
            </a:r>
            <a:endParaRPr lang="fr-FR" sz="2400" dirty="0"/>
          </a:p>
        </p:txBody>
      </p:sp>
    </p:spTree>
    <p:extLst>
      <p:ext uri="{BB962C8B-B14F-4D97-AF65-F5344CB8AC3E}">
        <p14:creationId xmlns:p14="http://schemas.microsoft.com/office/powerpoint/2010/main" val="2969861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5" y="-13854"/>
            <a:ext cx="8596668" cy="1122218"/>
          </a:xfrm>
        </p:spPr>
        <p:txBody>
          <a:bodyPr>
            <a:normAutofit/>
          </a:bodyPr>
          <a:lstStyle/>
          <a:p>
            <a:r>
              <a:rPr lang="fr-FR" sz="2800" dirty="0">
                <a:solidFill>
                  <a:schemeClr val="tx1"/>
                </a:solidFill>
              </a:rPr>
              <a:t>Des ressources documentaires pour aller plus loin sur le site de l’ONISEP…</a:t>
            </a:r>
            <a:endParaRPr lang="fr-FR" sz="2800" dirty="0"/>
          </a:p>
        </p:txBody>
      </p:sp>
      <p:sp>
        <p:nvSpPr>
          <p:cNvPr id="3" name="Espace réservé du texte 2"/>
          <p:cNvSpPr>
            <a:spLocks noGrp="1"/>
          </p:cNvSpPr>
          <p:nvPr>
            <p:ph type="body" idx="1"/>
          </p:nvPr>
        </p:nvSpPr>
        <p:spPr>
          <a:xfrm>
            <a:off x="677335" y="1108364"/>
            <a:ext cx="8596668" cy="5486400"/>
          </a:xfrm>
        </p:spPr>
        <p:txBody>
          <a:bodyPr/>
          <a:lstStyle/>
          <a:p>
            <a:endParaRPr lang="fr-FR" b="1" dirty="0" smtClean="0"/>
          </a:p>
          <a:p>
            <a:endParaRPr lang="fr-FR" b="1" dirty="0"/>
          </a:p>
          <a:p>
            <a:r>
              <a:rPr lang="fr-FR" b="1" dirty="0" smtClean="0"/>
              <a:t>Sur </a:t>
            </a:r>
            <a:r>
              <a:rPr lang="fr-FR" b="1" dirty="0"/>
              <a:t>le même sujet</a:t>
            </a:r>
          </a:p>
          <a:p>
            <a:r>
              <a:rPr lang="fr-FR" dirty="0">
                <a:hlinkClick r:id="rId2" tooltip="Que faire après le bac STL"/>
              </a:rPr>
              <a:t>Que faire après le bac STL ?</a:t>
            </a:r>
            <a:endParaRPr lang="fr-FR" dirty="0"/>
          </a:p>
          <a:p>
            <a:r>
              <a:rPr lang="fr-FR" dirty="0">
                <a:hlinkClick r:id="rId3" tooltip="Les filières d’études après le bac"/>
              </a:rPr>
              <a:t>Les filières d’études après le bac</a:t>
            </a:r>
            <a:endParaRPr lang="fr-FR" dirty="0"/>
          </a:p>
          <a:p>
            <a:r>
              <a:rPr lang="fr-FR" b="1" dirty="0"/>
              <a:t>Témoignage</a:t>
            </a:r>
            <a:endParaRPr lang="fr-FR" dirty="0"/>
          </a:p>
          <a:p>
            <a:r>
              <a:rPr lang="fr-FR" dirty="0">
                <a:hlinkClick r:id="rId4"/>
              </a:rPr>
              <a:t>Ma 1re année en bac STL</a:t>
            </a:r>
            <a:endParaRPr lang="fr-FR" dirty="0"/>
          </a:p>
          <a:p>
            <a:endParaRPr lang="fr-FR" dirty="0"/>
          </a:p>
        </p:txBody>
      </p:sp>
    </p:spTree>
    <p:extLst>
      <p:ext uri="{BB962C8B-B14F-4D97-AF65-F5344CB8AC3E}">
        <p14:creationId xmlns:p14="http://schemas.microsoft.com/office/powerpoint/2010/main" val="1134469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5" y="-14515"/>
            <a:ext cx="8596668" cy="1030515"/>
          </a:xfrm>
        </p:spPr>
        <p:txBody>
          <a:bodyPr>
            <a:normAutofit/>
          </a:bodyPr>
          <a:lstStyle/>
          <a:p>
            <a:r>
              <a:rPr lang="fr-FR" sz="2800" dirty="0" smtClean="0">
                <a:solidFill>
                  <a:schemeClr val="tx1"/>
                </a:solidFill>
              </a:rPr>
              <a:t>La voie technologique (sciences et technologies de la santé et du social) </a:t>
            </a:r>
            <a:endParaRPr lang="fr-FR" sz="2800" dirty="0">
              <a:solidFill>
                <a:schemeClr val="tx1"/>
              </a:solidFill>
            </a:endParaRPr>
          </a:p>
        </p:txBody>
      </p:sp>
      <p:sp>
        <p:nvSpPr>
          <p:cNvPr id="3" name="Espace réservé du texte 2"/>
          <p:cNvSpPr>
            <a:spLocks noGrp="1"/>
          </p:cNvSpPr>
          <p:nvPr>
            <p:ph type="body" idx="1"/>
          </p:nvPr>
        </p:nvSpPr>
        <p:spPr>
          <a:xfrm>
            <a:off x="677335" y="1211943"/>
            <a:ext cx="8596668" cy="5646057"/>
          </a:xfrm>
        </p:spPr>
        <p:txBody>
          <a:bodyPr>
            <a:normAutofit/>
          </a:bodyPr>
          <a:lstStyle/>
          <a:p>
            <a:pPr marL="342900" indent="-342900">
              <a:buFont typeface="Wingdings" panose="05000000000000000000" pitchFamily="2" charset="2"/>
              <a:buChar char="à"/>
            </a:pPr>
            <a:r>
              <a:rPr lang="fr-FR" sz="2800" dirty="0" smtClean="0">
                <a:sym typeface="Wingdings" panose="05000000000000000000" pitchFamily="2" charset="2"/>
              </a:rPr>
              <a:t>Etre intéressé par les relations humaines et le travail sanitaire et avoir de l’autonomie, un esprit d’initiative, le sens du contact, une aptitude à communiquer et à travailler en équipe.</a:t>
            </a:r>
          </a:p>
          <a:p>
            <a:pPr marL="342900" indent="-342900">
              <a:buFont typeface="Wingdings" panose="05000000000000000000" pitchFamily="2" charset="2"/>
              <a:buChar char="à"/>
            </a:pPr>
            <a:endParaRPr lang="fr-FR" sz="800" dirty="0" smtClean="0">
              <a:sym typeface="Wingdings" panose="05000000000000000000" pitchFamily="2" charset="2"/>
            </a:endParaRPr>
          </a:p>
          <a:p>
            <a:pPr marL="342900" indent="-342900">
              <a:buFont typeface="Wingdings" panose="05000000000000000000" pitchFamily="2" charset="2"/>
              <a:buChar char="à"/>
            </a:pPr>
            <a:r>
              <a:rPr lang="fr-FR" sz="2800" dirty="0" smtClean="0">
                <a:sym typeface="Wingdings" panose="05000000000000000000" pitchFamily="2" charset="2"/>
              </a:rPr>
              <a:t>En dehors des matières générales, des enseignements en sciences et techniques sanitaires et sociales (état de santé, bien être social d’une population, politiques sociales et de santé publique, dispositifs et institutions sanitaires et sociaux…). </a:t>
            </a:r>
            <a:endParaRPr lang="fr-FR" sz="2800" dirty="0"/>
          </a:p>
        </p:txBody>
      </p:sp>
    </p:spTree>
    <p:extLst>
      <p:ext uri="{BB962C8B-B14F-4D97-AF65-F5344CB8AC3E}">
        <p14:creationId xmlns:p14="http://schemas.microsoft.com/office/powerpoint/2010/main" val="2911583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7324" y="-72570"/>
            <a:ext cx="8596668" cy="928914"/>
          </a:xfrm>
        </p:spPr>
        <p:txBody>
          <a:bodyPr>
            <a:noAutofit/>
          </a:bodyPr>
          <a:lstStyle/>
          <a:p>
            <a:r>
              <a:rPr lang="fr-FR" sz="2400" dirty="0">
                <a:solidFill>
                  <a:schemeClr val="tx1"/>
                </a:solidFill>
              </a:rPr>
              <a:t>La voie technologique (sciences et technologies de la santé et du social) </a:t>
            </a:r>
            <a:endParaRPr lang="fr-FR" sz="2400" dirty="0"/>
          </a:p>
        </p:txBody>
      </p:sp>
      <p:sp>
        <p:nvSpPr>
          <p:cNvPr id="3" name="Espace réservé du texte 2"/>
          <p:cNvSpPr>
            <a:spLocks noGrp="1"/>
          </p:cNvSpPr>
          <p:nvPr>
            <p:ph type="body" idx="1"/>
          </p:nvPr>
        </p:nvSpPr>
        <p:spPr>
          <a:xfrm>
            <a:off x="-2240784" y="740229"/>
            <a:ext cx="16086787" cy="4728490"/>
          </a:xfrm>
        </p:spPr>
        <p:txBody>
          <a:bodyPr/>
          <a:lstStyle/>
          <a:p>
            <a:endParaRPr lang="fr-FR" dirty="0"/>
          </a:p>
        </p:txBody>
      </p:sp>
      <p:pic>
        <p:nvPicPr>
          <p:cNvPr id="2050" name="Picture 2" descr="http://www.onisep.fr/var/onisep/storage/images/media/images/choisir-mes-etudes/au-lycee-_au-cfa/au-lycee-gt/tableaux-horaires-tous-bacs-rentree-2014/horaires-bac-st2s-rentree-2014/9802530-6-fre-FR/Horaires-bac-ST2S-Rentree-20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3715" y="820058"/>
            <a:ext cx="7503886" cy="6037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3544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5" y="0"/>
            <a:ext cx="8596668" cy="957943"/>
          </a:xfrm>
        </p:spPr>
        <p:txBody>
          <a:bodyPr>
            <a:normAutofit/>
          </a:bodyPr>
          <a:lstStyle/>
          <a:p>
            <a:r>
              <a:rPr lang="fr-FR" sz="2800" dirty="0">
                <a:solidFill>
                  <a:schemeClr val="tx1"/>
                </a:solidFill>
              </a:rPr>
              <a:t>La voie technologique (sciences et technologies </a:t>
            </a:r>
            <a:r>
              <a:rPr lang="fr-FR" sz="2800" dirty="0" smtClean="0">
                <a:solidFill>
                  <a:schemeClr val="tx1"/>
                </a:solidFill>
              </a:rPr>
              <a:t>du management et de la gestion) </a:t>
            </a:r>
            <a:endParaRPr lang="fr-FR" sz="2800" dirty="0"/>
          </a:p>
        </p:txBody>
      </p:sp>
      <p:sp>
        <p:nvSpPr>
          <p:cNvPr id="3" name="Espace réservé du texte 2"/>
          <p:cNvSpPr>
            <a:spLocks noGrp="1"/>
          </p:cNvSpPr>
          <p:nvPr>
            <p:ph type="body" idx="1"/>
          </p:nvPr>
        </p:nvSpPr>
        <p:spPr>
          <a:xfrm>
            <a:off x="677335" y="1196419"/>
            <a:ext cx="8596668" cy="5574495"/>
          </a:xfrm>
        </p:spPr>
        <p:txBody>
          <a:bodyPr/>
          <a:lstStyle/>
          <a:p>
            <a:pPr marL="342900" indent="-342900">
              <a:buFont typeface="Wingdings" panose="05000000000000000000" pitchFamily="2" charset="2"/>
              <a:buChar char="à"/>
            </a:pPr>
            <a:r>
              <a:rPr lang="fr-FR" sz="2400" dirty="0" smtClean="0"/>
              <a:t>Après le bac, possibilité d’accès à des formations de type BTS ou DUT dans le paramédical, esthétique-cosmétique, parfumerie, économie sociale et familiale et éducateur spécialisé… Un bon niveau en sciences est demandé pour les BTS et DUT du paramédical (diététique, génie biologique…). </a:t>
            </a:r>
          </a:p>
          <a:p>
            <a:pPr marL="342900" indent="-342900">
              <a:buFont typeface="Wingdings" panose="05000000000000000000" pitchFamily="2" charset="2"/>
              <a:buChar char="à"/>
            </a:pPr>
            <a:endParaRPr lang="fr-FR" sz="2400" dirty="0"/>
          </a:p>
          <a:p>
            <a:pPr marL="342900" indent="-342900">
              <a:buFont typeface="Wingdings" panose="05000000000000000000" pitchFamily="2" charset="2"/>
              <a:buChar char="à"/>
            </a:pPr>
            <a:r>
              <a:rPr lang="fr-FR" sz="2400" dirty="0" smtClean="0"/>
              <a:t>Des métiers sont accessibles dans le secteur social : assistant de service social, conseiller en économie sociale et familiale, éducateur spécialisé, éducateur de jeunes enfants…, dans le secteur paramédical : aide-soignant, psychomotricien, auxiliaire de puériculture…</a:t>
            </a:r>
          </a:p>
          <a:p>
            <a:pPr marL="342900" indent="-342900">
              <a:buFont typeface="Wingdings" panose="05000000000000000000" pitchFamily="2" charset="2"/>
              <a:buChar char="à"/>
            </a:pPr>
            <a:endParaRPr lang="fr-FR" dirty="0"/>
          </a:p>
          <a:p>
            <a:pPr marL="342900" indent="-342900">
              <a:buFont typeface="Wingdings" panose="05000000000000000000" pitchFamily="2" charset="2"/>
              <a:buChar char="à"/>
            </a:pPr>
            <a:endParaRPr lang="fr-FR" dirty="0"/>
          </a:p>
          <a:p>
            <a:endParaRPr lang="fr-FR" dirty="0" smtClean="0"/>
          </a:p>
          <a:p>
            <a:endParaRPr lang="fr-FR" dirty="0"/>
          </a:p>
        </p:txBody>
      </p:sp>
    </p:spTree>
    <p:extLst>
      <p:ext uri="{BB962C8B-B14F-4D97-AF65-F5344CB8AC3E}">
        <p14:creationId xmlns:p14="http://schemas.microsoft.com/office/powerpoint/2010/main" val="3721885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5" y="0"/>
            <a:ext cx="8596668" cy="997527"/>
          </a:xfrm>
        </p:spPr>
        <p:txBody>
          <a:bodyPr>
            <a:normAutofit/>
          </a:bodyPr>
          <a:lstStyle/>
          <a:p>
            <a:r>
              <a:rPr lang="fr-FR" sz="2800" dirty="0">
                <a:solidFill>
                  <a:schemeClr val="tx1"/>
                </a:solidFill>
              </a:rPr>
              <a:t>Des ressources documentaires pour aller plus loin sur le site de l’ONISEP…</a:t>
            </a:r>
            <a:endParaRPr lang="fr-FR" sz="2800" dirty="0"/>
          </a:p>
        </p:txBody>
      </p:sp>
      <p:sp>
        <p:nvSpPr>
          <p:cNvPr id="3" name="Espace réservé du texte 2"/>
          <p:cNvSpPr>
            <a:spLocks noGrp="1"/>
          </p:cNvSpPr>
          <p:nvPr>
            <p:ph type="body" idx="1"/>
          </p:nvPr>
        </p:nvSpPr>
        <p:spPr>
          <a:xfrm>
            <a:off x="677335" y="1163781"/>
            <a:ext cx="8596668" cy="5624946"/>
          </a:xfrm>
        </p:spPr>
        <p:txBody>
          <a:bodyPr/>
          <a:lstStyle/>
          <a:p>
            <a:r>
              <a:rPr lang="fr-FR" b="1" dirty="0"/>
              <a:t>Sur le même sujet</a:t>
            </a:r>
          </a:p>
          <a:p>
            <a:r>
              <a:rPr lang="fr-FR" dirty="0">
                <a:hlinkClick r:id="rId2" tooltip="Que faire après le bac ST2S"/>
              </a:rPr>
              <a:t>Que faire après le bac ST2S ?</a:t>
            </a:r>
            <a:endParaRPr lang="fr-FR" dirty="0"/>
          </a:p>
          <a:p>
            <a:r>
              <a:rPr lang="fr-FR" dirty="0">
                <a:hlinkClick r:id="rId3" tooltip="Les filières d’études après le bac"/>
              </a:rPr>
              <a:t>Les filières d’études après le bac</a:t>
            </a:r>
            <a:endParaRPr lang="fr-FR" dirty="0"/>
          </a:p>
          <a:p>
            <a:r>
              <a:rPr lang="fr-FR" b="1" dirty="0"/>
              <a:t>Fiche formation </a:t>
            </a:r>
            <a:r>
              <a:rPr lang="fr-FR" dirty="0"/>
              <a:t>: </a:t>
            </a:r>
            <a:r>
              <a:rPr lang="fr-FR" dirty="0">
                <a:hlinkClick r:id="rId4" tooltip="http://www.onisep.fr/Ressources/Univers-Formation/Formations/Lycees/Bac-techno-ST2S-sciences-et-technologies-de-la-sante-et-du-social"/>
              </a:rPr>
              <a:t>bac ST2S</a:t>
            </a:r>
            <a:endParaRPr lang="fr-FR" dirty="0"/>
          </a:p>
          <a:p>
            <a:r>
              <a:rPr lang="fr-FR" b="1" dirty="0"/>
              <a:t>Fiches secteur :</a:t>
            </a:r>
            <a:r>
              <a:rPr lang="fr-FR" dirty="0"/>
              <a:t> </a:t>
            </a:r>
            <a:r>
              <a:rPr lang="fr-FR" dirty="0">
                <a:hlinkClick r:id="rId5" tooltip="Le secteur de la santé"/>
              </a:rPr>
              <a:t>Santé</a:t>
            </a:r>
            <a:r>
              <a:rPr lang="fr-FR" dirty="0"/>
              <a:t> ; </a:t>
            </a:r>
            <a:r>
              <a:rPr lang="fr-FR" dirty="0">
                <a:hlinkClick r:id="rId6"/>
              </a:rPr>
              <a:t>Social</a:t>
            </a:r>
            <a:endParaRPr lang="fr-FR" dirty="0"/>
          </a:p>
          <a:p>
            <a:endParaRPr lang="fr-FR" dirty="0"/>
          </a:p>
        </p:txBody>
      </p:sp>
      <p:pic>
        <p:nvPicPr>
          <p:cNvPr id="6146" name="Picture 2" descr="Les métiers du paramédical, collection Parcour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08268" y="3740728"/>
            <a:ext cx="1610496" cy="180109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Les métiers du social, collection Parcour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05639" y="4253344"/>
            <a:ext cx="1598324" cy="1953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44729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6686" y="1"/>
            <a:ext cx="8596668" cy="914398"/>
          </a:xfrm>
        </p:spPr>
        <p:txBody>
          <a:bodyPr>
            <a:normAutofit fontScale="90000"/>
          </a:bodyPr>
          <a:lstStyle/>
          <a:p>
            <a:r>
              <a:rPr lang="fr-FR" sz="2800" dirty="0">
                <a:solidFill>
                  <a:schemeClr val="tx1"/>
                </a:solidFill>
              </a:rPr>
              <a:t>La voie technologique (sciences et technologies </a:t>
            </a:r>
            <a:r>
              <a:rPr lang="fr-FR" sz="2800" dirty="0" smtClean="0">
                <a:solidFill>
                  <a:schemeClr val="tx1"/>
                </a:solidFill>
              </a:rPr>
              <a:t>du management et de la gestion) </a:t>
            </a:r>
            <a:endParaRPr lang="fr-FR" sz="2800" dirty="0"/>
          </a:p>
        </p:txBody>
      </p:sp>
      <p:sp>
        <p:nvSpPr>
          <p:cNvPr id="3" name="Espace réservé du texte 2"/>
          <p:cNvSpPr>
            <a:spLocks noGrp="1"/>
          </p:cNvSpPr>
          <p:nvPr>
            <p:ph type="body" idx="1"/>
          </p:nvPr>
        </p:nvSpPr>
        <p:spPr>
          <a:xfrm>
            <a:off x="507246" y="914398"/>
            <a:ext cx="8926108" cy="5631543"/>
          </a:xfrm>
        </p:spPr>
        <p:txBody>
          <a:bodyPr/>
          <a:lstStyle/>
          <a:p>
            <a:pPr marL="342900" indent="-342900">
              <a:buFont typeface="Wingdings" panose="05000000000000000000" pitchFamily="2" charset="2"/>
              <a:buChar char="à"/>
            </a:pPr>
            <a:r>
              <a:rPr lang="fr-FR" dirty="0" smtClean="0">
                <a:sym typeface="Wingdings" panose="05000000000000000000" pitchFamily="2" charset="2"/>
              </a:rPr>
              <a:t>Etre intéressé par le fonctionnement des organisations, les usages du numérique, le marketing, l’analyse des décisions, l’impact des stratégies d’entreprises…</a:t>
            </a:r>
          </a:p>
          <a:p>
            <a:endParaRPr lang="fr-FR" dirty="0"/>
          </a:p>
        </p:txBody>
      </p:sp>
      <p:pic>
        <p:nvPicPr>
          <p:cNvPr id="3074" name="Picture 2" descr="http://www.onisep.fr/var/onisep/storage/images/media/images/choisir-mes-etudes/au-lycee-_au-cfa/au-lycee-gt/tableaux-horaires-tous-bacs-rentree-2014/horaires-bac-stmg-rentree-2014/14010044-3-fre-FR/Horaires-bac-STMG-rentree-20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3686" y="1944911"/>
            <a:ext cx="6519799" cy="4913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8028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5" y="1"/>
            <a:ext cx="8596668" cy="986970"/>
          </a:xfrm>
        </p:spPr>
        <p:txBody>
          <a:bodyPr>
            <a:normAutofit/>
          </a:bodyPr>
          <a:lstStyle/>
          <a:p>
            <a:r>
              <a:rPr lang="fr-FR" sz="2800" dirty="0">
                <a:solidFill>
                  <a:schemeClr val="tx1"/>
                </a:solidFill>
              </a:rPr>
              <a:t>La voie technologique (sciences et technologies </a:t>
            </a:r>
            <a:r>
              <a:rPr lang="fr-FR" sz="2800" dirty="0" smtClean="0">
                <a:solidFill>
                  <a:schemeClr val="tx1"/>
                </a:solidFill>
              </a:rPr>
              <a:t>du management et de la gestion ) </a:t>
            </a:r>
            <a:endParaRPr lang="fr-FR" sz="2800" dirty="0"/>
          </a:p>
        </p:txBody>
      </p:sp>
      <p:sp>
        <p:nvSpPr>
          <p:cNvPr id="3" name="Espace réservé du texte 2"/>
          <p:cNvSpPr>
            <a:spLocks noGrp="1"/>
          </p:cNvSpPr>
          <p:nvPr>
            <p:ph type="body" idx="1"/>
          </p:nvPr>
        </p:nvSpPr>
        <p:spPr>
          <a:xfrm>
            <a:off x="677335" y="1045028"/>
            <a:ext cx="8596668" cy="5871029"/>
          </a:xfrm>
        </p:spPr>
        <p:txBody>
          <a:bodyPr/>
          <a:lstStyle/>
          <a:p>
            <a:pPr marL="342900" indent="-342900">
              <a:buFont typeface="Wingdings" panose="05000000000000000000" pitchFamily="2" charset="2"/>
              <a:buChar char="à"/>
            </a:pPr>
            <a:r>
              <a:rPr lang="fr-FR" dirty="0" smtClean="0">
                <a:sym typeface="Wingdings" panose="05000000000000000000" pitchFamily="2" charset="2"/>
              </a:rPr>
              <a:t>Après le bac, possibilité d’</a:t>
            </a:r>
            <a:r>
              <a:rPr lang="fr-FR" dirty="0" err="1" smtClean="0">
                <a:sym typeface="Wingdings" panose="05000000000000000000" pitchFamily="2" charset="2"/>
              </a:rPr>
              <a:t>accés</a:t>
            </a:r>
            <a:r>
              <a:rPr lang="fr-FR" dirty="0" smtClean="0">
                <a:sym typeface="Wingdings" panose="05000000000000000000" pitchFamily="2" charset="2"/>
              </a:rPr>
              <a:t> en BTS ou DUT mais aussi vers les CPGE adaptées à STMG (Economique et commerciale technologique (ECT)) ouverte aux quatre spécialités. Diplôme de comptabilité gestion (DCG) plutôt accessible à l’issue d’une spécialité Gestion finance et Systèmes d’information de gestion. Prépas ENS Cachan, qui permettent l’accès aux ENS, Ecoles de commerce, IEP. En BTS, option marketing : BTS Management d’unités commerciales, option gestion-finance : BTS Compta-gestion, option SIG : BTS Services informatique aux organisations, option Ressources humaines et communication : BTS Assistant manager. </a:t>
            </a:r>
          </a:p>
          <a:p>
            <a:pPr marL="342900" indent="-342900">
              <a:buFont typeface="Wingdings" panose="05000000000000000000" pitchFamily="2" charset="2"/>
              <a:buChar char="à"/>
            </a:pPr>
            <a:endParaRPr lang="fr-FR" dirty="0" smtClean="0">
              <a:sym typeface="Wingdings" panose="05000000000000000000" pitchFamily="2" charset="2"/>
            </a:endParaRPr>
          </a:p>
          <a:p>
            <a:pPr marL="342900" indent="-342900">
              <a:buFont typeface="Wingdings" panose="05000000000000000000" pitchFamily="2" charset="2"/>
              <a:buChar char="à"/>
            </a:pPr>
            <a:r>
              <a:rPr lang="fr-FR" dirty="0" smtClean="0">
                <a:sym typeface="Wingdings" panose="05000000000000000000" pitchFamily="2" charset="2"/>
              </a:rPr>
              <a:t>A l’issue d’un BTS ou d’un DUT, possibilité d’accès en licence pro, masters, grandes écoles par concours ou après une prépa ATS. A l’université, 1 sur 4 choisissent Administration économique et sociale ou Economie-Gestion, mais l’université demande beaucoup d’autonomie, de la culture générale, du travail personnel. Les écoles spécialisées (commerce, gestion-comptabilité, paramédical, social)</a:t>
            </a:r>
          </a:p>
          <a:p>
            <a:endParaRPr lang="fr-FR" dirty="0" smtClean="0">
              <a:sym typeface="Wingdings" panose="05000000000000000000" pitchFamily="2" charset="2"/>
            </a:endParaRPr>
          </a:p>
          <a:p>
            <a:pPr marL="342900" indent="-342900">
              <a:buFont typeface="Wingdings" panose="05000000000000000000" pitchFamily="2" charset="2"/>
              <a:buChar char="à"/>
            </a:pPr>
            <a:endParaRPr lang="fr-FR" dirty="0" smtClean="0">
              <a:sym typeface="Wingdings" panose="05000000000000000000" pitchFamily="2" charset="2"/>
            </a:endParaRPr>
          </a:p>
        </p:txBody>
      </p:sp>
    </p:spTree>
    <p:extLst>
      <p:ext uri="{BB962C8B-B14F-4D97-AF65-F5344CB8AC3E}">
        <p14:creationId xmlns:p14="http://schemas.microsoft.com/office/powerpoint/2010/main" val="3821320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5" y="1"/>
            <a:ext cx="8596668" cy="1059542"/>
          </a:xfrm>
        </p:spPr>
        <p:txBody>
          <a:bodyPr>
            <a:normAutofit/>
          </a:bodyPr>
          <a:lstStyle/>
          <a:p>
            <a:r>
              <a:rPr lang="fr-FR" sz="2800" dirty="0">
                <a:solidFill>
                  <a:schemeClr val="tx1"/>
                </a:solidFill>
              </a:rPr>
              <a:t>La voie technologique (sciences et technologies du management et de la gestion ) </a:t>
            </a:r>
            <a:endParaRPr lang="fr-FR" sz="2800" dirty="0"/>
          </a:p>
        </p:txBody>
      </p:sp>
      <p:sp>
        <p:nvSpPr>
          <p:cNvPr id="3" name="Espace réservé du texte 2"/>
          <p:cNvSpPr>
            <a:spLocks noGrp="1"/>
          </p:cNvSpPr>
          <p:nvPr>
            <p:ph type="body" idx="1"/>
          </p:nvPr>
        </p:nvSpPr>
        <p:spPr>
          <a:xfrm>
            <a:off x="677335" y="1291771"/>
            <a:ext cx="8596668" cy="5457372"/>
          </a:xfrm>
        </p:spPr>
        <p:txBody>
          <a:bodyPr/>
          <a:lstStyle/>
          <a:p>
            <a:r>
              <a:rPr lang="fr-FR" dirty="0" smtClean="0">
                <a:sym typeface="Wingdings" panose="05000000000000000000" pitchFamily="2" charset="2"/>
              </a:rPr>
              <a:t> </a:t>
            </a:r>
            <a:r>
              <a:rPr lang="fr-FR" sz="2800" dirty="0" smtClean="0">
                <a:sym typeface="Wingdings" panose="05000000000000000000" pitchFamily="2" charset="2"/>
              </a:rPr>
              <a:t>Des métiers sont accessibles de Bac+2 à Bac+5 dans les domaines de la gestion : finance et contrôle de gestion, systèmes d’information, ressources humaines, marketing, secteurs de la banque, assurances, professions immobilières, grande distribution, expertise comptable. Au niveau Bac+2 : assistant de direction, assistant de gestion PME-PMI, responsable d’unité commerciale. A Bac+5 : chargé de clientèle banque, analyste financier, administrateur réseau, contrôleur (fonction publique), rédacteur territorial</a:t>
            </a:r>
            <a:endParaRPr lang="fr-FR" sz="2800" dirty="0"/>
          </a:p>
        </p:txBody>
      </p:sp>
    </p:spTree>
    <p:extLst>
      <p:ext uri="{BB962C8B-B14F-4D97-AF65-F5344CB8AC3E}">
        <p14:creationId xmlns:p14="http://schemas.microsoft.com/office/powerpoint/2010/main" val="671197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5" y="1"/>
            <a:ext cx="8596668" cy="750626"/>
          </a:xfrm>
        </p:spPr>
        <p:txBody>
          <a:bodyPr>
            <a:normAutofit/>
          </a:bodyPr>
          <a:lstStyle/>
          <a:p>
            <a:r>
              <a:rPr lang="fr-FR" sz="3200" dirty="0">
                <a:solidFill>
                  <a:schemeClr val="tx1">
                    <a:lumMod val="95000"/>
                    <a:lumOff val="5000"/>
                  </a:schemeClr>
                </a:solidFill>
              </a:rPr>
              <a:t>Quelle série de bac choisir après la seconde ? </a:t>
            </a:r>
            <a:endParaRPr lang="fr-FR" sz="3200" dirty="0"/>
          </a:p>
        </p:txBody>
      </p:sp>
      <p:sp>
        <p:nvSpPr>
          <p:cNvPr id="3" name="Espace réservé du texte 2"/>
          <p:cNvSpPr>
            <a:spLocks noGrp="1"/>
          </p:cNvSpPr>
          <p:nvPr>
            <p:ph type="body" idx="1"/>
          </p:nvPr>
        </p:nvSpPr>
        <p:spPr>
          <a:xfrm>
            <a:off x="677335" y="791570"/>
            <a:ext cx="8596668" cy="5923128"/>
          </a:xfrm>
        </p:spPr>
        <p:txBody>
          <a:bodyPr/>
          <a:lstStyle/>
          <a:p>
            <a:pPr marL="342900" indent="-342900">
              <a:buFont typeface="Wingdings" panose="05000000000000000000" pitchFamily="2" charset="2"/>
              <a:buChar char="à"/>
            </a:pPr>
            <a:r>
              <a:rPr lang="fr-FR" sz="2400" b="1" dirty="0" smtClean="0">
                <a:sym typeface="Wingdings" panose="05000000000000000000" pitchFamily="2" charset="2"/>
              </a:rPr>
              <a:t>En fonction de mes résultats </a:t>
            </a:r>
            <a:r>
              <a:rPr lang="fr-FR" sz="2400" dirty="0" smtClean="0">
                <a:sym typeface="Wingdings" panose="05000000000000000000" pitchFamily="2" charset="2"/>
              </a:rPr>
              <a:t>:</a:t>
            </a:r>
          </a:p>
          <a:p>
            <a:pPr lvl="1"/>
            <a:r>
              <a:rPr lang="fr-FR" sz="2000" dirty="0">
                <a:sym typeface="Wingdings" panose="05000000000000000000" pitchFamily="2" charset="2"/>
              </a:rPr>
              <a:t>°</a:t>
            </a:r>
            <a:r>
              <a:rPr lang="fr-FR" sz="2000" dirty="0" smtClean="0"/>
              <a:t> </a:t>
            </a:r>
            <a:r>
              <a:rPr lang="fr-FR" sz="2000" dirty="0"/>
              <a:t>Si vous accumulez les </a:t>
            </a:r>
            <a:r>
              <a:rPr lang="fr-FR" sz="2000" b="1" dirty="0"/>
              <a:t>mauvais résultats dans des matières centrales </a:t>
            </a:r>
            <a:r>
              <a:rPr lang="fr-FR" sz="2000" dirty="0"/>
              <a:t>pour la série visée, le risque est que le </a:t>
            </a:r>
            <a:r>
              <a:rPr lang="fr-FR" sz="2000" b="1" dirty="0"/>
              <a:t>conseil de classe</a:t>
            </a:r>
            <a:r>
              <a:rPr lang="fr-FR" sz="2000" dirty="0"/>
              <a:t>, qui aura à se prononcer sur vos vœux d’orientation, </a:t>
            </a:r>
            <a:r>
              <a:rPr lang="fr-FR" sz="2000" b="1" dirty="0"/>
              <a:t>refuse votre demande</a:t>
            </a:r>
            <a:r>
              <a:rPr lang="fr-FR" sz="2000" dirty="0"/>
              <a:t>. Et si vous obtenez la série demandée avec un </a:t>
            </a:r>
            <a:r>
              <a:rPr lang="fr-FR" sz="2000" b="1" dirty="0"/>
              <a:t>niveau très juste </a:t>
            </a:r>
            <a:r>
              <a:rPr lang="fr-FR" sz="2000" dirty="0"/>
              <a:t>? Le risque est de vous </a:t>
            </a:r>
            <a:r>
              <a:rPr lang="fr-FR" sz="2000" b="1" dirty="0"/>
              <a:t>démotiver très vite </a:t>
            </a:r>
            <a:r>
              <a:rPr lang="fr-FR" sz="2000" b="1" dirty="0" smtClean="0"/>
              <a:t>!</a:t>
            </a:r>
          </a:p>
          <a:p>
            <a:pPr lvl="1"/>
            <a:r>
              <a:rPr lang="fr-FR" sz="2000" b="1" dirty="0" smtClean="0"/>
              <a:t>° Redoubler </a:t>
            </a:r>
            <a:r>
              <a:rPr lang="fr-FR" sz="2000" b="1" dirty="0"/>
              <a:t>en 1re ou en terminale dans son lycée d’origine </a:t>
            </a:r>
            <a:r>
              <a:rPr lang="fr-FR" sz="2000" b="1" dirty="0" smtClean="0"/>
              <a:t>est difficile </a:t>
            </a:r>
            <a:r>
              <a:rPr lang="fr-FR" sz="2000" dirty="0"/>
              <a:t>P</a:t>
            </a:r>
            <a:r>
              <a:rPr lang="fr-FR" sz="2000" dirty="0" smtClean="0"/>
              <a:t>our </a:t>
            </a:r>
            <a:r>
              <a:rPr lang="fr-FR" sz="2000" dirty="0"/>
              <a:t>ceux qui ont un objectif précis (passer en S pour préparer médecine, par exemple), </a:t>
            </a:r>
            <a:r>
              <a:rPr lang="fr-FR" sz="2000" dirty="0" smtClean="0"/>
              <a:t>les </a:t>
            </a:r>
            <a:r>
              <a:rPr lang="fr-FR" sz="2000" dirty="0"/>
              <a:t>résultats en </a:t>
            </a:r>
            <a:r>
              <a:rPr lang="fr-FR" sz="2000" dirty="0" smtClean="0"/>
              <a:t>sciences doivent être bons, </a:t>
            </a:r>
            <a:r>
              <a:rPr lang="fr-FR" sz="2000" dirty="0"/>
              <a:t>notamment en demandant à suivre un stage de remise à niveau pendant les vacances ou en optant pour des cours </a:t>
            </a:r>
            <a:r>
              <a:rPr lang="fr-FR" sz="2000" dirty="0" smtClean="0"/>
              <a:t>particuliers.</a:t>
            </a:r>
          </a:p>
          <a:p>
            <a:pPr lvl="1"/>
            <a:r>
              <a:rPr lang="fr-FR" sz="2000" dirty="0"/>
              <a:t>°</a:t>
            </a:r>
            <a:r>
              <a:rPr lang="fr-FR" sz="2000" dirty="0" smtClean="0"/>
              <a:t>Plus </a:t>
            </a:r>
            <a:r>
              <a:rPr lang="fr-FR" sz="2000" dirty="0"/>
              <a:t>que de préparer à tout prix tel ou tel bac, l’important pour accéder à des filières sélectives ( </a:t>
            </a:r>
            <a:r>
              <a:rPr lang="fr-FR" sz="2000" dirty="0">
                <a:hlinkClick r:id="rId2"/>
              </a:rPr>
              <a:t>BTS</a:t>
            </a:r>
            <a:r>
              <a:rPr lang="fr-FR" sz="2000" dirty="0"/>
              <a:t> – brevet de technicien supérieur, </a:t>
            </a:r>
            <a:r>
              <a:rPr lang="fr-FR" sz="2000" dirty="0">
                <a:hlinkClick r:id="rId3"/>
              </a:rPr>
              <a:t>DUT</a:t>
            </a:r>
            <a:r>
              <a:rPr lang="fr-FR" sz="2000" dirty="0"/>
              <a:t> – diplôme universitaire de technologie, </a:t>
            </a:r>
            <a:r>
              <a:rPr lang="fr-FR" sz="2000" dirty="0">
                <a:hlinkClick r:id="rId4"/>
              </a:rPr>
              <a:t>prépa</a:t>
            </a:r>
            <a:r>
              <a:rPr lang="fr-FR" sz="2000" dirty="0"/>
              <a:t>, </a:t>
            </a:r>
            <a:r>
              <a:rPr lang="fr-FR" sz="2000" dirty="0">
                <a:hlinkClick r:id="rId5"/>
              </a:rPr>
              <a:t>école d’ingénieurs</a:t>
            </a:r>
            <a:r>
              <a:rPr lang="fr-FR" sz="2000" dirty="0"/>
              <a:t>…) est surtout de </a:t>
            </a:r>
            <a:r>
              <a:rPr lang="fr-FR" sz="2000" b="1" dirty="0"/>
              <a:t>bien réussir dans la série choisie</a:t>
            </a:r>
            <a:r>
              <a:rPr lang="fr-FR" sz="2000" dirty="0"/>
              <a:t>. Car ce sont bien les meilleurs de chaque série qui seront retenus.</a:t>
            </a:r>
            <a:r>
              <a:rPr lang="fr-FR" sz="2000" dirty="0" smtClean="0">
                <a:sym typeface="Wingdings" panose="05000000000000000000" pitchFamily="2" charset="2"/>
              </a:rPr>
              <a:t> </a:t>
            </a:r>
            <a:endParaRPr lang="fr-FR" sz="2000" dirty="0"/>
          </a:p>
        </p:txBody>
      </p:sp>
    </p:spTree>
    <p:extLst>
      <p:ext uri="{BB962C8B-B14F-4D97-AF65-F5344CB8AC3E}">
        <p14:creationId xmlns:p14="http://schemas.microsoft.com/office/powerpoint/2010/main" val="1824199819"/>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5" y="221673"/>
            <a:ext cx="8596668" cy="665018"/>
          </a:xfrm>
        </p:spPr>
        <p:txBody>
          <a:bodyPr>
            <a:normAutofit fontScale="90000"/>
          </a:bodyPr>
          <a:lstStyle/>
          <a:p>
            <a:r>
              <a:rPr lang="fr-FR" sz="2800" dirty="0" smtClean="0"/>
              <a:t>Des ressources documentaires pour aller plus loin sur le site de l’ONISEP…</a:t>
            </a:r>
            <a:endParaRPr lang="fr-FR" sz="2800" dirty="0"/>
          </a:p>
        </p:txBody>
      </p:sp>
      <p:sp>
        <p:nvSpPr>
          <p:cNvPr id="3" name="Espace réservé du texte 2"/>
          <p:cNvSpPr>
            <a:spLocks noGrp="1"/>
          </p:cNvSpPr>
          <p:nvPr>
            <p:ph type="body" idx="1"/>
          </p:nvPr>
        </p:nvSpPr>
        <p:spPr>
          <a:xfrm>
            <a:off x="1041646" y="1108364"/>
            <a:ext cx="8596668" cy="5929745"/>
          </a:xfrm>
        </p:spPr>
        <p:txBody>
          <a:bodyPr/>
          <a:lstStyle/>
          <a:p>
            <a:r>
              <a:rPr lang="fr-FR" b="1" dirty="0"/>
              <a:t>Sur le même sujet</a:t>
            </a:r>
          </a:p>
          <a:p>
            <a:r>
              <a:rPr lang="fr-FR" dirty="0">
                <a:solidFill>
                  <a:schemeClr val="tx1"/>
                </a:solidFill>
                <a:hlinkClick r:id="rId2"/>
              </a:rPr>
              <a:t>Bac STMG, quelle spécialité choisir ?</a:t>
            </a:r>
            <a:endParaRPr lang="fr-FR" dirty="0">
              <a:solidFill>
                <a:schemeClr val="tx1"/>
              </a:solidFill>
            </a:endParaRPr>
          </a:p>
          <a:p>
            <a:r>
              <a:rPr lang="fr-FR" dirty="0">
                <a:solidFill>
                  <a:schemeClr val="tx1"/>
                </a:solidFill>
                <a:hlinkClick r:id="rId3"/>
              </a:rPr>
              <a:t>Quels métiers pour les matheux ?</a:t>
            </a:r>
            <a:endParaRPr lang="fr-FR" dirty="0">
              <a:solidFill>
                <a:schemeClr val="tx1"/>
              </a:solidFill>
            </a:endParaRPr>
          </a:p>
          <a:p>
            <a:r>
              <a:rPr lang="fr-FR" dirty="0">
                <a:solidFill>
                  <a:schemeClr val="tx1"/>
                </a:solidFill>
                <a:hlinkClick r:id="rId4"/>
              </a:rPr>
              <a:t>Que faire après le bac STMG ?</a:t>
            </a:r>
            <a:endParaRPr lang="fr-FR" dirty="0">
              <a:solidFill>
                <a:schemeClr val="tx1"/>
              </a:solidFill>
            </a:endParaRPr>
          </a:p>
          <a:p>
            <a:r>
              <a:rPr lang="fr-FR" b="1" dirty="0">
                <a:solidFill>
                  <a:schemeClr val="tx1"/>
                </a:solidFill>
              </a:rPr>
              <a:t>Site</a:t>
            </a:r>
            <a:r>
              <a:rPr lang="fr-FR" dirty="0">
                <a:solidFill>
                  <a:schemeClr val="tx1"/>
                </a:solidFill>
              </a:rPr>
              <a:t> : </a:t>
            </a:r>
            <a:r>
              <a:rPr lang="fr-FR" dirty="0">
                <a:solidFill>
                  <a:schemeClr val="tx1"/>
                </a:solidFill>
                <a:hlinkClick r:id="rId5" tooltip="ma voie eco"/>
              </a:rPr>
              <a:t>ma voie économique</a:t>
            </a:r>
            <a:endParaRPr lang="fr-FR" dirty="0">
              <a:solidFill>
                <a:schemeClr val="tx1"/>
              </a:solidFill>
            </a:endParaRPr>
          </a:p>
          <a:p>
            <a:endParaRPr lang="fr-FR" dirty="0"/>
          </a:p>
        </p:txBody>
      </p:sp>
      <p:pic>
        <p:nvPicPr>
          <p:cNvPr id="2052" name="Picture 4" descr="Gestion, comptabilité et ressources humaines, collection Parcour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68524" y="3856037"/>
            <a:ext cx="1000125" cy="118110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Les métiers du marketing, de la publicité et de la vente, collection Parcour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52400" y="4839709"/>
            <a:ext cx="1000125" cy="118110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Les métiers de l'informatique, collection Parcour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975669" y="3482685"/>
            <a:ext cx="1000125" cy="1181101"/>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Les métiers du journalisme, de la communication et de la documentation, collection Parcours"/>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306991" y="4501282"/>
            <a:ext cx="1000125"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7947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477" y="276983"/>
            <a:ext cx="8596668" cy="666446"/>
          </a:xfrm>
        </p:spPr>
        <p:txBody>
          <a:bodyPr>
            <a:noAutofit/>
          </a:bodyPr>
          <a:lstStyle/>
          <a:p>
            <a:r>
              <a:rPr lang="fr-FR" sz="2800" dirty="0" smtClean="0">
                <a:solidFill>
                  <a:schemeClr val="tx1"/>
                </a:solidFill>
              </a:rPr>
              <a:t>Autres filières accessibles dans la </a:t>
            </a:r>
            <a:r>
              <a:rPr lang="fr-FR" sz="2800" dirty="0">
                <a:solidFill>
                  <a:schemeClr val="tx1"/>
                </a:solidFill>
              </a:rPr>
              <a:t>voie </a:t>
            </a:r>
            <a:r>
              <a:rPr lang="fr-FR" sz="2800" dirty="0" smtClean="0">
                <a:solidFill>
                  <a:schemeClr val="tx1"/>
                </a:solidFill>
              </a:rPr>
              <a:t>technologique</a:t>
            </a:r>
            <a:endParaRPr lang="fr-FR" sz="2800" dirty="0"/>
          </a:p>
        </p:txBody>
      </p:sp>
      <p:sp>
        <p:nvSpPr>
          <p:cNvPr id="3" name="Espace réservé du texte 2"/>
          <p:cNvSpPr>
            <a:spLocks noGrp="1"/>
          </p:cNvSpPr>
          <p:nvPr>
            <p:ph type="body" idx="1"/>
          </p:nvPr>
        </p:nvSpPr>
        <p:spPr>
          <a:xfrm>
            <a:off x="619277" y="1313542"/>
            <a:ext cx="8596668" cy="5544458"/>
          </a:xfrm>
        </p:spPr>
        <p:txBody>
          <a:bodyPr/>
          <a:lstStyle/>
          <a:p>
            <a:r>
              <a:rPr lang="fr-FR" sz="2800" dirty="0" smtClean="0">
                <a:sym typeface="Wingdings" panose="05000000000000000000" pitchFamily="2" charset="2"/>
              </a:rPr>
              <a:t> D’autres filières sont accessibles dans la voie technologique, elles ont des accès et des débouchés spécifiques : Sciences et technologies de l’agriculture et du vivant, Sciences et technologies Musique et Danse, Sciences et technologies design et arts appliqués, Hôtellerie. </a:t>
            </a:r>
          </a:p>
          <a:p>
            <a:endParaRPr lang="fr-FR" sz="800" dirty="0" smtClean="0">
              <a:sym typeface="Wingdings" panose="05000000000000000000" pitchFamily="2" charset="2"/>
            </a:endParaRPr>
          </a:p>
          <a:p>
            <a:r>
              <a:rPr lang="fr-FR" sz="2800" dirty="0" smtClean="0">
                <a:sym typeface="Wingdings" panose="05000000000000000000" pitchFamily="2" charset="2"/>
              </a:rPr>
              <a:t> Une information plus précise et individualisée vous sera donnée en fonction de vos choix d’orientation </a:t>
            </a:r>
            <a:endParaRPr lang="fr-FR" sz="2800" dirty="0"/>
          </a:p>
        </p:txBody>
      </p:sp>
    </p:spTree>
    <p:extLst>
      <p:ext uri="{BB962C8B-B14F-4D97-AF65-F5344CB8AC3E}">
        <p14:creationId xmlns:p14="http://schemas.microsoft.com/office/powerpoint/2010/main" val="201143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7210" y="135088"/>
            <a:ext cx="8596668" cy="588243"/>
          </a:xfrm>
        </p:spPr>
        <p:txBody>
          <a:bodyPr>
            <a:normAutofit/>
          </a:bodyPr>
          <a:lstStyle/>
          <a:p>
            <a:r>
              <a:rPr lang="fr-FR" sz="3200" dirty="0">
                <a:solidFill>
                  <a:schemeClr val="tx1">
                    <a:lumMod val="95000"/>
                    <a:lumOff val="5000"/>
                  </a:schemeClr>
                </a:solidFill>
              </a:rPr>
              <a:t>Quelle série de bac choisir après la seconde ? </a:t>
            </a:r>
            <a:endParaRPr lang="fr-FR" sz="3200" dirty="0"/>
          </a:p>
        </p:txBody>
      </p:sp>
      <p:sp>
        <p:nvSpPr>
          <p:cNvPr id="3" name="Espace réservé du texte 2"/>
          <p:cNvSpPr>
            <a:spLocks noGrp="1"/>
          </p:cNvSpPr>
          <p:nvPr>
            <p:ph type="body" idx="1"/>
          </p:nvPr>
        </p:nvSpPr>
        <p:spPr>
          <a:xfrm>
            <a:off x="650040" y="956996"/>
            <a:ext cx="8596668" cy="6011839"/>
          </a:xfrm>
        </p:spPr>
        <p:txBody>
          <a:bodyPr>
            <a:normAutofit fontScale="92500" lnSpcReduction="20000"/>
          </a:bodyPr>
          <a:lstStyle/>
          <a:p>
            <a:pPr marL="342900" indent="-342900">
              <a:buFont typeface="Wingdings" panose="05000000000000000000" pitchFamily="2" charset="2"/>
              <a:buChar char="à"/>
            </a:pPr>
            <a:r>
              <a:rPr lang="fr-FR" sz="2800" b="1" dirty="0" smtClean="0">
                <a:sym typeface="Wingdings" panose="05000000000000000000" pitchFamily="2" charset="2"/>
              </a:rPr>
              <a:t>En fonction de mes projets </a:t>
            </a:r>
            <a:r>
              <a:rPr lang="fr-FR" sz="2400" dirty="0" smtClean="0">
                <a:sym typeface="Wingdings" panose="05000000000000000000" pitchFamily="2" charset="2"/>
              </a:rPr>
              <a:t>: </a:t>
            </a:r>
          </a:p>
          <a:p>
            <a:pPr lvl="1"/>
            <a:r>
              <a:rPr lang="fr-FR" sz="2200" dirty="0" smtClean="0">
                <a:sym typeface="Wingdings" panose="05000000000000000000" pitchFamily="2" charset="2"/>
              </a:rPr>
              <a:t>° </a:t>
            </a:r>
            <a:r>
              <a:rPr lang="fr-FR" sz="2600" dirty="0" smtClean="0"/>
              <a:t>Dans </a:t>
            </a:r>
            <a:r>
              <a:rPr lang="fr-FR" sz="2600" dirty="0"/>
              <a:t>les séries générales, l’enseignement théorique vise plutôt à préparer des poursuites d’études </a:t>
            </a:r>
            <a:r>
              <a:rPr lang="fr-FR" sz="2600" dirty="0" smtClean="0"/>
              <a:t>longues, mais </a:t>
            </a:r>
            <a:r>
              <a:rPr lang="fr-FR" sz="2600" dirty="0"/>
              <a:t>environ 1 /</a:t>
            </a:r>
            <a:r>
              <a:rPr lang="fr-FR" sz="2600" dirty="0" smtClean="0"/>
              <a:t> </a:t>
            </a:r>
            <a:r>
              <a:rPr lang="fr-FR" sz="2600" dirty="0"/>
              <a:t>5 opte pour une filière de type </a:t>
            </a:r>
            <a:r>
              <a:rPr lang="fr-FR" sz="2600" dirty="0" smtClean="0"/>
              <a:t>BTS-DUT.</a:t>
            </a:r>
          </a:p>
          <a:p>
            <a:pPr lvl="1"/>
            <a:endParaRPr lang="fr-FR" sz="900" dirty="0" smtClean="0"/>
          </a:p>
          <a:p>
            <a:pPr lvl="1"/>
            <a:r>
              <a:rPr lang="fr-FR" sz="2600" dirty="0" smtClean="0"/>
              <a:t>° Les </a:t>
            </a:r>
            <a:r>
              <a:rPr lang="fr-FR" sz="2600" dirty="0"/>
              <a:t>séries technologiques, qui mêlent enseignements théoriques et pratiques, mènent entre autres aux filières (BTS-DUT). Il est possible également de rejoindre une </a:t>
            </a:r>
            <a:r>
              <a:rPr lang="fr-FR" sz="2600" dirty="0">
                <a:hlinkClick r:id="rId2"/>
              </a:rPr>
              <a:t>prépa</a:t>
            </a:r>
            <a:r>
              <a:rPr lang="fr-FR" sz="2600" dirty="0"/>
              <a:t> spécifique, </a:t>
            </a:r>
            <a:r>
              <a:rPr lang="fr-FR" sz="2600" dirty="0" smtClean="0"/>
              <a:t>l’université </a:t>
            </a:r>
            <a:r>
              <a:rPr lang="fr-FR" sz="2600" dirty="0"/>
              <a:t>ou une école pour poursuivre encore ses </a:t>
            </a:r>
            <a:r>
              <a:rPr lang="fr-FR" sz="2600" dirty="0" smtClean="0"/>
              <a:t>études.</a:t>
            </a:r>
          </a:p>
          <a:p>
            <a:pPr lvl="1"/>
            <a:endParaRPr lang="fr-FR" sz="900" dirty="0" smtClean="0"/>
          </a:p>
          <a:p>
            <a:pPr lvl="1"/>
            <a:r>
              <a:rPr lang="fr-FR" sz="2600" dirty="0" smtClean="0"/>
              <a:t>° Les </a:t>
            </a:r>
            <a:r>
              <a:rPr lang="fr-FR" sz="2600" dirty="0"/>
              <a:t>filières du supérieur </a:t>
            </a:r>
            <a:r>
              <a:rPr lang="fr-FR" sz="2600" dirty="0" smtClean="0"/>
              <a:t>cherchent </a:t>
            </a:r>
            <a:r>
              <a:rPr lang="fr-FR" sz="2600" dirty="0"/>
              <a:t>à diversifier les profils accueillis. Les </a:t>
            </a:r>
            <a:r>
              <a:rPr lang="fr-FR" sz="2600" b="1" dirty="0"/>
              <a:t>classes prépa</a:t>
            </a:r>
            <a:r>
              <a:rPr lang="fr-FR" sz="2600" dirty="0"/>
              <a:t>, par exemple, s’adaptent aux différents types de bac en proposant des </a:t>
            </a:r>
            <a:r>
              <a:rPr lang="fr-FR" sz="2600" b="1" dirty="0"/>
              <a:t>programmes de préparation spécifiques</a:t>
            </a:r>
            <a:r>
              <a:rPr lang="fr-FR" sz="2600" dirty="0"/>
              <a:t>. De leur côté, les </a:t>
            </a:r>
            <a:r>
              <a:rPr lang="fr-FR" sz="2600" b="1" dirty="0"/>
              <a:t>universités </a:t>
            </a:r>
            <a:r>
              <a:rPr lang="fr-FR" sz="2600" dirty="0"/>
              <a:t>proposent de plus en plus des </a:t>
            </a:r>
            <a:r>
              <a:rPr lang="fr-FR" sz="2600" b="1" dirty="0"/>
              <a:t>remises à niveau scientifiques </a:t>
            </a:r>
            <a:r>
              <a:rPr lang="fr-FR" sz="2600" dirty="0"/>
              <a:t>permettant de rejoindre des cursus "trustés" jusque-là par les bacheliers S.</a:t>
            </a:r>
          </a:p>
        </p:txBody>
      </p:sp>
    </p:spTree>
    <p:extLst>
      <p:ext uri="{BB962C8B-B14F-4D97-AF65-F5344CB8AC3E}">
        <p14:creationId xmlns:p14="http://schemas.microsoft.com/office/powerpoint/2010/main" val="31130391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3" end="3"/>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478" y="0"/>
            <a:ext cx="8596668" cy="754743"/>
          </a:xfrm>
        </p:spPr>
        <p:txBody>
          <a:bodyPr/>
          <a:lstStyle/>
          <a:p>
            <a:r>
              <a:rPr lang="fr-FR" dirty="0" smtClean="0">
                <a:solidFill>
                  <a:schemeClr val="tx1">
                    <a:lumMod val="95000"/>
                    <a:lumOff val="5000"/>
                  </a:schemeClr>
                </a:solidFill>
              </a:rPr>
              <a:t>Généralités </a:t>
            </a:r>
            <a:endParaRPr lang="fr-FR" dirty="0">
              <a:solidFill>
                <a:schemeClr val="tx1">
                  <a:lumMod val="95000"/>
                  <a:lumOff val="5000"/>
                </a:schemeClr>
              </a:solidFill>
            </a:endParaRPr>
          </a:p>
        </p:txBody>
      </p:sp>
      <p:sp>
        <p:nvSpPr>
          <p:cNvPr id="3" name="Espace réservé du texte 2"/>
          <p:cNvSpPr>
            <a:spLocks noGrp="1"/>
          </p:cNvSpPr>
          <p:nvPr>
            <p:ph type="body" idx="1"/>
          </p:nvPr>
        </p:nvSpPr>
        <p:spPr>
          <a:xfrm>
            <a:off x="822478" y="811791"/>
            <a:ext cx="8596668" cy="5211638"/>
          </a:xfrm>
        </p:spPr>
        <p:txBody>
          <a:bodyPr/>
          <a:lstStyle/>
          <a:p>
            <a:pPr marL="342900" indent="-342900">
              <a:buFont typeface="Wingdings" panose="05000000000000000000" pitchFamily="2" charset="2"/>
              <a:buChar char="à"/>
            </a:pPr>
            <a:r>
              <a:rPr lang="fr-FR" dirty="0" smtClean="0">
                <a:sym typeface="Wingdings" panose="05000000000000000000" pitchFamily="2" charset="2"/>
              </a:rPr>
              <a:t>Prépare en 2 ans au bac général et technologique et à la poursuite d’études supérieures (principalement université, classes préparatoires, et grandes écoles : commerce, ingénieurs, sciences politiques et écoles normales supérieures</a:t>
            </a:r>
          </a:p>
          <a:p>
            <a:pPr marL="342900" indent="-342900">
              <a:buFont typeface="Wingdings" panose="05000000000000000000" pitchFamily="2" charset="2"/>
              <a:buChar char="à"/>
            </a:pPr>
            <a:r>
              <a:rPr lang="fr-FR" dirty="0" smtClean="0">
                <a:sym typeface="Wingdings" panose="05000000000000000000" pitchFamily="2" charset="2"/>
              </a:rPr>
              <a:t>La </a:t>
            </a:r>
            <a:r>
              <a:rPr lang="fr-FR" b="1" u="sng" dirty="0" smtClean="0">
                <a:sym typeface="Wingdings" panose="05000000000000000000" pitchFamily="2" charset="2"/>
              </a:rPr>
              <a:t>seconde</a:t>
            </a:r>
            <a:r>
              <a:rPr lang="fr-FR" dirty="0" smtClean="0">
                <a:sym typeface="Wingdings" panose="05000000000000000000" pitchFamily="2" charset="2"/>
              </a:rPr>
              <a:t> représente le cycle de détermination, au cours duquel l’élève teste ses goûts et ses aptitudes avant de choisir une orientation en première.</a:t>
            </a:r>
          </a:p>
          <a:p>
            <a:pPr marL="342900" indent="-342900">
              <a:buFont typeface="Wingdings" panose="05000000000000000000" pitchFamily="2" charset="2"/>
              <a:buChar char="à"/>
            </a:pPr>
            <a:r>
              <a:rPr lang="fr-FR" dirty="0" smtClean="0">
                <a:sym typeface="Wingdings" panose="05000000000000000000" pitchFamily="2" charset="2"/>
              </a:rPr>
              <a:t>La </a:t>
            </a:r>
            <a:r>
              <a:rPr lang="fr-FR" b="1" u="sng" dirty="0" smtClean="0">
                <a:sym typeface="Wingdings" panose="05000000000000000000" pitchFamily="2" charset="2"/>
              </a:rPr>
              <a:t>première et la terminale</a:t>
            </a:r>
            <a:r>
              <a:rPr lang="fr-FR" b="1" dirty="0" smtClean="0">
                <a:sym typeface="Wingdings" panose="05000000000000000000" pitchFamily="2" charset="2"/>
              </a:rPr>
              <a:t> </a:t>
            </a:r>
            <a:r>
              <a:rPr lang="fr-FR" dirty="0" smtClean="0">
                <a:sym typeface="Wingdings" panose="05000000000000000000" pitchFamily="2" charset="2"/>
              </a:rPr>
              <a:t>représentent le cycle terminal, avec début de spécialisation (enseignements spécifiques en première) et davantage d’enseignements spécifiques en terminale pour préparer l’après bac. 60% d’enseignements communs en première et 30% en terminale. </a:t>
            </a:r>
          </a:p>
          <a:p>
            <a:pPr marL="342900" indent="-342900">
              <a:buFont typeface="Wingdings" panose="05000000000000000000" pitchFamily="2" charset="2"/>
              <a:buChar char="à"/>
            </a:pPr>
            <a:r>
              <a:rPr lang="fr-FR" dirty="0" smtClean="0">
                <a:sym typeface="Wingdings" panose="05000000000000000000" pitchFamily="2" charset="2"/>
              </a:rPr>
              <a:t>En première des </a:t>
            </a:r>
            <a:r>
              <a:rPr lang="fr-FR" b="1" u="sng" dirty="0" smtClean="0">
                <a:sym typeface="Wingdings" panose="05000000000000000000" pitchFamily="2" charset="2"/>
              </a:rPr>
              <a:t>Travaux personnels encadrés</a:t>
            </a:r>
            <a:r>
              <a:rPr lang="fr-FR" b="1" dirty="0" smtClean="0">
                <a:sym typeface="Wingdings" panose="05000000000000000000" pitchFamily="2" charset="2"/>
              </a:rPr>
              <a:t> </a:t>
            </a:r>
            <a:r>
              <a:rPr lang="fr-FR" dirty="0" smtClean="0">
                <a:sym typeface="Wingdings" panose="05000000000000000000" pitchFamily="2" charset="2"/>
              </a:rPr>
              <a:t>(TPE) permettent de réaliser des productions en petits groupes de 2 ou 3 à partir de thèmes choisis </a:t>
            </a:r>
            <a:endParaRPr lang="fr-FR" dirty="0"/>
          </a:p>
        </p:txBody>
      </p:sp>
    </p:spTree>
    <p:extLst>
      <p:ext uri="{BB962C8B-B14F-4D97-AF65-F5344CB8AC3E}">
        <p14:creationId xmlns:p14="http://schemas.microsoft.com/office/powerpoint/2010/main" val="27143710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4630" y="121437"/>
            <a:ext cx="8596668" cy="670131"/>
          </a:xfrm>
        </p:spPr>
        <p:txBody>
          <a:bodyPr>
            <a:normAutofit/>
          </a:bodyPr>
          <a:lstStyle/>
          <a:p>
            <a:r>
              <a:rPr lang="fr-FR" sz="3200" dirty="0" smtClean="0">
                <a:solidFill>
                  <a:schemeClr val="tx1">
                    <a:lumMod val="95000"/>
                    <a:lumOff val="5000"/>
                  </a:schemeClr>
                </a:solidFill>
              </a:rPr>
              <a:t>La voie générale – Littéraire (L)</a:t>
            </a:r>
            <a:endParaRPr lang="fr-FR" sz="3200" dirty="0">
              <a:solidFill>
                <a:schemeClr val="tx1">
                  <a:lumMod val="95000"/>
                  <a:lumOff val="5000"/>
                </a:schemeClr>
              </a:solidFill>
            </a:endParaRPr>
          </a:p>
        </p:txBody>
      </p:sp>
      <p:sp>
        <p:nvSpPr>
          <p:cNvPr id="3" name="Espace réservé du texte 2"/>
          <p:cNvSpPr>
            <a:spLocks noGrp="1"/>
          </p:cNvSpPr>
          <p:nvPr>
            <p:ph type="body" idx="1"/>
          </p:nvPr>
        </p:nvSpPr>
        <p:spPr>
          <a:xfrm>
            <a:off x="0" y="928047"/>
            <a:ext cx="8596668" cy="5929953"/>
          </a:xfrm>
        </p:spPr>
        <p:txBody>
          <a:bodyPr/>
          <a:lstStyle/>
          <a:p>
            <a:pPr marL="342900" indent="-342900">
              <a:buFont typeface="Wingdings" panose="05000000000000000000" pitchFamily="2" charset="2"/>
              <a:buChar char="à"/>
            </a:pPr>
            <a:r>
              <a:rPr lang="fr-FR" b="1" dirty="0" smtClean="0">
                <a:sym typeface="Wingdings" panose="05000000000000000000" pitchFamily="2" charset="2"/>
              </a:rPr>
              <a:t>L (Littéraire) </a:t>
            </a:r>
            <a:r>
              <a:rPr lang="fr-FR" dirty="0" smtClean="0">
                <a:sym typeface="Wingdings" panose="05000000000000000000" pitchFamily="2" charset="2"/>
              </a:rPr>
              <a:t>= études littéraires en phase avec le monde contemporain, langues vivantes, des enseignements de spécialités en terminale : arts, latin-grec, LV1 ou 2, Droit, Mathématiques </a:t>
            </a:r>
          </a:p>
          <a:p>
            <a:pPr marL="342900" indent="-342900">
              <a:buFont typeface="Wingdings" panose="05000000000000000000" pitchFamily="2" charset="2"/>
              <a:buChar char="à"/>
            </a:pPr>
            <a:endParaRPr lang="fr-FR" dirty="0" smtClean="0"/>
          </a:p>
          <a:p>
            <a:pPr marL="342900" indent="-342900">
              <a:buFont typeface="Wingdings" panose="05000000000000000000" pitchFamily="2" charset="2"/>
              <a:buChar char="à"/>
            </a:pPr>
            <a:endParaRPr lang="fr-FR" dirty="0"/>
          </a:p>
        </p:txBody>
      </p:sp>
      <p:pic>
        <p:nvPicPr>
          <p:cNvPr id="3078" name="Picture 6" descr="http://www.onisep.fr/var/onisep/storage/images/media/images/choisir-mes-etudes/au-lycee-_au-cfa/au-lycee-gt/tableaux-horaires-tous-bacs-rentree-2014/horaires-bac-l-rentree-2014/9802422-5-fre-FR/Horaires-bac-L-rentree-20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9308" y="2063578"/>
            <a:ext cx="5090984" cy="4794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2800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800" y="107794"/>
            <a:ext cx="8596668" cy="656481"/>
          </a:xfrm>
        </p:spPr>
        <p:txBody>
          <a:bodyPr>
            <a:normAutofit/>
          </a:bodyPr>
          <a:lstStyle/>
          <a:p>
            <a:r>
              <a:rPr lang="fr-FR" sz="3200" dirty="0">
                <a:solidFill>
                  <a:schemeClr val="tx1">
                    <a:lumMod val="95000"/>
                    <a:lumOff val="5000"/>
                  </a:schemeClr>
                </a:solidFill>
              </a:rPr>
              <a:t>La voie </a:t>
            </a:r>
            <a:r>
              <a:rPr lang="fr-FR" sz="3200" dirty="0" smtClean="0">
                <a:solidFill>
                  <a:schemeClr val="tx1">
                    <a:lumMod val="95000"/>
                    <a:lumOff val="5000"/>
                  </a:schemeClr>
                </a:solidFill>
              </a:rPr>
              <a:t>générale – Littéraire (L) </a:t>
            </a:r>
            <a:endParaRPr lang="fr-FR" sz="3200" dirty="0"/>
          </a:p>
        </p:txBody>
      </p:sp>
      <p:sp>
        <p:nvSpPr>
          <p:cNvPr id="3" name="Espace réservé du texte 2"/>
          <p:cNvSpPr>
            <a:spLocks noGrp="1"/>
          </p:cNvSpPr>
          <p:nvPr>
            <p:ph type="body" idx="1"/>
          </p:nvPr>
        </p:nvSpPr>
        <p:spPr>
          <a:xfrm>
            <a:off x="581800" y="1101860"/>
            <a:ext cx="8596668" cy="5107871"/>
          </a:xfrm>
        </p:spPr>
        <p:txBody>
          <a:bodyPr>
            <a:normAutofit/>
          </a:bodyPr>
          <a:lstStyle/>
          <a:p>
            <a:pPr marL="342900" indent="-342900">
              <a:buFont typeface="Wingdings" panose="05000000000000000000" pitchFamily="2" charset="2"/>
              <a:buChar char="à"/>
            </a:pPr>
            <a:r>
              <a:rPr lang="fr-FR" sz="2400" b="1" dirty="0" smtClean="0">
                <a:sym typeface="Wingdings" panose="05000000000000000000" pitchFamily="2" charset="2"/>
              </a:rPr>
              <a:t>Après le bac, formations possibles en </a:t>
            </a:r>
            <a:r>
              <a:rPr lang="fr-FR" sz="2400" dirty="0" smtClean="0">
                <a:sym typeface="Wingdings" panose="05000000000000000000" pitchFamily="2" charset="2"/>
              </a:rPr>
              <a:t>: lettres, langues, art, sciences humaines et sociales, droit, écoles normales supérieures, classes préparatoires littéraires et économiques, écoles de journalisme. BTS/DUT dans le tourisme, la communication, les carrières juridiques ou sociales</a:t>
            </a:r>
          </a:p>
          <a:p>
            <a:pPr marL="342900" indent="-342900">
              <a:buFont typeface="Wingdings" panose="05000000000000000000" pitchFamily="2" charset="2"/>
              <a:buChar char="à"/>
            </a:pPr>
            <a:endParaRPr lang="fr-FR" sz="2400" dirty="0">
              <a:sym typeface="Wingdings" panose="05000000000000000000" pitchFamily="2" charset="2"/>
            </a:endParaRPr>
          </a:p>
          <a:p>
            <a:pPr marL="342900" indent="-342900">
              <a:buFont typeface="Wingdings" panose="05000000000000000000" pitchFamily="2" charset="2"/>
              <a:buChar char="à"/>
            </a:pPr>
            <a:r>
              <a:rPr lang="fr-FR" sz="2400" b="1" dirty="0" smtClean="0">
                <a:sym typeface="Wingdings" panose="05000000000000000000" pitchFamily="2" charset="2"/>
              </a:rPr>
              <a:t>Des métiers accessibles dans :</a:t>
            </a:r>
            <a:r>
              <a:rPr lang="fr-FR" sz="2400" dirty="0" smtClean="0">
                <a:sym typeface="Wingdings" panose="05000000000000000000" pitchFamily="2" charset="2"/>
              </a:rPr>
              <a:t> l’enseignement, les métiers de l’information et de la communication, la documentation, les bibliothèques, le journalisme, l’édition, la traduction, la publicité, l’art et la culture, les métiers du droit, les ressources humaines, le tourisme, l’animation et le social. </a:t>
            </a:r>
            <a:endParaRPr lang="fr-FR" sz="2400" dirty="0"/>
          </a:p>
        </p:txBody>
      </p:sp>
    </p:spTree>
    <p:extLst>
      <p:ext uri="{BB962C8B-B14F-4D97-AF65-F5344CB8AC3E}">
        <p14:creationId xmlns:p14="http://schemas.microsoft.com/office/powerpoint/2010/main" val="1790996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5" y="304801"/>
            <a:ext cx="8596668" cy="568035"/>
          </a:xfrm>
        </p:spPr>
        <p:txBody>
          <a:bodyPr>
            <a:normAutofit fontScale="90000"/>
          </a:bodyPr>
          <a:lstStyle/>
          <a:p>
            <a:r>
              <a:rPr lang="fr-FR" sz="2800" dirty="0">
                <a:solidFill>
                  <a:schemeClr val="tx1"/>
                </a:solidFill>
              </a:rPr>
              <a:t>Des ressources documentaires pour aller plus </a:t>
            </a:r>
            <a:r>
              <a:rPr lang="fr-FR" sz="2800" dirty="0" smtClean="0">
                <a:solidFill>
                  <a:schemeClr val="tx1"/>
                </a:solidFill>
              </a:rPr>
              <a:t>loin sur le site de l’ONISEP…</a:t>
            </a:r>
            <a:endParaRPr lang="fr-FR" sz="2800" dirty="0">
              <a:solidFill>
                <a:schemeClr val="tx1"/>
              </a:solidFill>
            </a:endParaRPr>
          </a:p>
        </p:txBody>
      </p:sp>
      <p:sp>
        <p:nvSpPr>
          <p:cNvPr id="3" name="Espace réservé du texte 2"/>
          <p:cNvSpPr>
            <a:spLocks noGrp="1"/>
          </p:cNvSpPr>
          <p:nvPr>
            <p:ph type="body" idx="1"/>
          </p:nvPr>
        </p:nvSpPr>
        <p:spPr>
          <a:xfrm>
            <a:off x="677335" y="872835"/>
            <a:ext cx="8596668" cy="5819921"/>
          </a:xfrm>
        </p:spPr>
        <p:txBody>
          <a:bodyPr/>
          <a:lstStyle/>
          <a:p>
            <a:endParaRPr lang="fr-FR" sz="2400" b="1" dirty="0" smtClean="0"/>
          </a:p>
          <a:p>
            <a:r>
              <a:rPr lang="fr-FR" sz="2400" b="1" dirty="0" smtClean="0"/>
              <a:t>Sur </a:t>
            </a:r>
            <a:r>
              <a:rPr lang="fr-FR" sz="2400" b="1" dirty="0"/>
              <a:t>le même sujet</a:t>
            </a:r>
          </a:p>
          <a:p>
            <a:r>
              <a:rPr lang="fr-FR" sz="2400" dirty="0">
                <a:hlinkClick r:id="rId2" tooltip="Que faire après le bac L ?"/>
              </a:rPr>
              <a:t>Que faire après le bac L ?</a:t>
            </a:r>
            <a:endParaRPr lang="fr-FR" sz="2400" dirty="0"/>
          </a:p>
          <a:p>
            <a:r>
              <a:rPr lang="fr-FR" sz="2400" dirty="0">
                <a:hlinkClick r:id="rId3" tooltip="Les filières d’études après le bac"/>
              </a:rPr>
              <a:t>Les filières d’études après le bac</a:t>
            </a:r>
            <a:endParaRPr lang="fr-FR" sz="2400" dirty="0"/>
          </a:p>
          <a:p>
            <a:r>
              <a:rPr lang="fr-FR" sz="2400" b="1" dirty="0"/>
              <a:t>Fiche formation</a:t>
            </a:r>
            <a:r>
              <a:rPr lang="fr-FR" sz="2400" dirty="0"/>
              <a:t> : </a:t>
            </a:r>
            <a:r>
              <a:rPr lang="fr-FR" sz="2400" dirty="0">
                <a:hlinkClick r:id="rId4" tooltip="http://www.onisep.fr/Ressources/Univers-Formation/Formations/Lycees/Bac-general-L-serie-litteraire"/>
              </a:rPr>
              <a:t>bac L</a:t>
            </a:r>
            <a:endParaRPr lang="fr-FR" sz="2400" dirty="0"/>
          </a:p>
          <a:p>
            <a:endParaRPr lang="fr-FR" dirty="0"/>
          </a:p>
        </p:txBody>
      </p:sp>
      <p:pic>
        <p:nvPicPr>
          <p:cNvPr id="3074" name="Picture 2" descr="Après le bac L, collection Infosup"/>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00235" y="3616036"/>
            <a:ext cx="1358456" cy="1620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831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4017" y="-223713"/>
            <a:ext cx="8596668" cy="723331"/>
          </a:xfrm>
        </p:spPr>
        <p:txBody>
          <a:bodyPr>
            <a:normAutofit/>
          </a:bodyPr>
          <a:lstStyle/>
          <a:p>
            <a:r>
              <a:rPr lang="fr-FR" sz="2800" dirty="0">
                <a:solidFill>
                  <a:schemeClr val="tx1">
                    <a:lumMod val="95000"/>
                    <a:lumOff val="5000"/>
                  </a:schemeClr>
                </a:solidFill>
              </a:rPr>
              <a:t>La voie générale – </a:t>
            </a:r>
            <a:r>
              <a:rPr lang="fr-FR" sz="2800" dirty="0" smtClean="0">
                <a:solidFill>
                  <a:schemeClr val="tx1">
                    <a:lumMod val="95000"/>
                    <a:lumOff val="5000"/>
                  </a:schemeClr>
                </a:solidFill>
              </a:rPr>
              <a:t>Economique et social (ES) </a:t>
            </a:r>
            <a:endParaRPr lang="fr-FR" sz="2800" dirty="0"/>
          </a:p>
        </p:txBody>
      </p:sp>
      <p:sp>
        <p:nvSpPr>
          <p:cNvPr id="3" name="Espace réservé du texte 2"/>
          <p:cNvSpPr>
            <a:spLocks noGrp="1"/>
          </p:cNvSpPr>
          <p:nvPr>
            <p:ph type="body" idx="1"/>
          </p:nvPr>
        </p:nvSpPr>
        <p:spPr>
          <a:xfrm>
            <a:off x="764017" y="499618"/>
            <a:ext cx="8596668" cy="5868536"/>
          </a:xfrm>
        </p:spPr>
        <p:txBody>
          <a:bodyPr/>
          <a:lstStyle/>
          <a:p>
            <a:pPr marL="342900" indent="-342900">
              <a:buFont typeface="Wingdings" panose="05000000000000000000" pitchFamily="2" charset="2"/>
              <a:buChar char="à"/>
            </a:pPr>
            <a:r>
              <a:rPr lang="fr-FR" dirty="0" smtClean="0">
                <a:sym typeface="Wingdings" panose="05000000000000000000" pitchFamily="2" charset="2"/>
              </a:rPr>
              <a:t>ES (Economique et social) = avec des enseignements de sciences économiques et sociales (économie, sociologie, sciences politiques). </a:t>
            </a:r>
          </a:p>
          <a:p>
            <a:r>
              <a:rPr lang="fr-FR" dirty="0" smtClean="0">
                <a:sym typeface="Wingdings" panose="05000000000000000000" pitchFamily="2" charset="2"/>
              </a:rPr>
              <a:t> </a:t>
            </a:r>
            <a:endParaRPr lang="fr-FR" dirty="0"/>
          </a:p>
        </p:txBody>
      </p:sp>
      <p:pic>
        <p:nvPicPr>
          <p:cNvPr id="4098" name="Picture 2" descr="http://www.onisep.fr/var/onisep/storage/images/media/images/choisir-mes-etudes/au-lycee-_au-cfa/au-lycee-gt/tableaux-horaires-tous-bacs-rentree-2014/horaires-bac-es-rentree-2014/9802515-4-fre-FR/Horaires-bac-ES-rentree-20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8162" y="1222949"/>
            <a:ext cx="6014924" cy="57215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14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572</TotalTime>
  <Words>2293</Words>
  <Application>Microsoft Office PowerPoint</Application>
  <PresentationFormat>Grand écran</PresentationFormat>
  <Paragraphs>134</Paragraphs>
  <Slides>31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31</vt:i4>
      </vt:variant>
    </vt:vector>
  </HeadingPairs>
  <TitlesOfParts>
    <vt:vector size="37" baseType="lpstr">
      <vt:lpstr>Arial</vt:lpstr>
      <vt:lpstr>Calibri</vt:lpstr>
      <vt:lpstr>Trebuchet MS</vt:lpstr>
      <vt:lpstr>Wingdings</vt:lpstr>
      <vt:lpstr>Wingdings 3</vt:lpstr>
      <vt:lpstr>Facette</vt:lpstr>
      <vt:lpstr>La voie générale et technologique au lycée</vt:lpstr>
      <vt:lpstr>Quelle série de bac choisir après la seconde ? </vt:lpstr>
      <vt:lpstr>Quelle série de bac choisir après la seconde ? </vt:lpstr>
      <vt:lpstr>Quelle série de bac choisir après la seconde ? </vt:lpstr>
      <vt:lpstr>Généralités </vt:lpstr>
      <vt:lpstr>La voie générale – Littéraire (L)</vt:lpstr>
      <vt:lpstr>La voie générale – Littéraire (L) </vt:lpstr>
      <vt:lpstr>Des ressources documentaires pour aller plus loin sur le site de l’ONISEP…</vt:lpstr>
      <vt:lpstr>La voie générale – Economique et social (ES) </vt:lpstr>
      <vt:lpstr>La voie générale – Economique et social (ES) </vt:lpstr>
      <vt:lpstr>La voie générale – Scientifique (S) </vt:lpstr>
      <vt:lpstr>La voie générale – Scientifique (S) </vt:lpstr>
      <vt:lpstr>Des ressources documentaires pour aller plus loin sur le site de l’ONISEP…</vt:lpstr>
      <vt:lpstr>La voie technologique - Généralités </vt:lpstr>
      <vt:lpstr>La voie technologique (Sciences et technologie de l’industrie et du développement durable (STI2D))</vt:lpstr>
      <vt:lpstr>La voie technologique (Sciences et technologie de l’industrie et du développement durable (STI2D))</vt:lpstr>
      <vt:lpstr>La voie technologique (Sciences et technologie de l’industrie et du développement durable (STI2D))</vt:lpstr>
      <vt:lpstr>Des ressources documentaires pour aller plus loin sur le site de l’ONISEP…</vt:lpstr>
      <vt:lpstr>La voie technologique (Sciences et technologies de laboratoire (STL))</vt:lpstr>
      <vt:lpstr>La voie technologique (Sciences et technologies de laboratoire (STL))</vt:lpstr>
      <vt:lpstr>La voie technologique (Sciences et technologies de laboratoire (STL))</vt:lpstr>
      <vt:lpstr>Des ressources documentaires pour aller plus loin sur le site de l’ONISEP…</vt:lpstr>
      <vt:lpstr>La voie technologique (sciences et technologies de la santé et du social) </vt:lpstr>
      <vt:lpstr>La voie technologique (sciences et technologies de la santé et du social) </vt:lpstr>
      <vt:lpstr>La voie technologique (sciences et technologies du management et de la gestion) </vt:lpstr>
      <vt:lpstr>Des ressources documentaires pour aller plus loin sur le site de l’ONISEP…</vt:lpstr>
      <vt:lpstr>La voie technologique (sciences et technologies du management et de la gestion) </vt:lpstr>
      <vt:lpstr>La voie technologique (sciences et technologies du management et de la gestion ) </vt:lpstr>
      <vt:lpstr>La voie technologique (sciences et technologies du management et de la gestion ) </vt:lpstr>
      <vt:lpstr>Des ressources documentaires pour aller plus loin sur le site de l’ONISEP…</vt:lpstr>
      <vt:lpstr>Autres filières accessibles dans la voie technologique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voie générale et technologique au lycée</dc:title>
  <dc:creator>François Jullien</dc:creator>
  <cp:lastModifiedBy>François Jullien</cp:lastModifiedBy>
  <cp:revision>52</cp:revision>
  <dcterms:created xsi:type="dcterms:W3CDTF">2015-10-23T15:02:59Z</dcterms:created>
  <dcterms:modified xsi:type="dcterms:W3CDTF">2016-01-13T22:46:48Z</dcterms:modified>
</cp:coreProperties>
</file>