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sldIdLst>
    <p:sldId id="256" r:id="rId2"/>
    <p:sldId id="257" r:id="rId3"/>
    <p:sldId id="258" r:id="rId4"/>
    <p:sldId id="259" r:id="rId5"/>
    <p:sldId id="260" r:id="rId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fr-FR" smtClean="0"/>
              <a:t>Modifiez le style du titre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A0C1B787-6236-421C-8B5B-EC6D7B884F54}" type="datetimeFigureOut">
              <a:rPr lang="fr-FR" smtClean="0"/>
              <a:t>13/01/2016</a:t>
            </a:fld>
            <a:endParaRPr lang="fr-FR"/>
          </a:p>
        </p:txBody>
      </p:sp>
      <p:sp>
        <p:nvSpPr>
          <p:cNvPr id="5" name="Footer Placeholder 4"/>
          <p:cNvSpPr>
            <a:spLocks noGrp="1"/>
          </p:cNvSpPr>
          <p:nvPr>
            <p:ph type="ftr" sz="quarter" idx="11"/>
          </p:nvPr>
        </p:nvSpPr>
        <p:spPr>
          <a:xfrm>
            <a:off x="5332412" y="5883275"/>
            <a:ext cx="4324044" cy="365125"/>
          </a:xfrm>
        </p:spPr>
        <p:txBody>
          <a:bodyPr/>
          <a:lstStyle/>
          <a:p>
            <a:endParaRPr lang="fr-FR"/>
          </a:p>
        </p:txBody>
      </p:sp>
      <p:sp>
        <p:nvSpPr>
          <p:cNvPr id="6" name="Slide Number Placeholder 5"/>
          <p:cNvSpPr>
            <a:spLocks noGrp="1"/>
          </p:cNvSpPr>
          <p:nvPr>
            <p:ph type="sldNum" sz="quarter" idx="12"/>
          </p:nvPr>
        </p:nvSpPr>
        <p:spPr/>
        <p:txBody>
          <a:bodyPr/>
          <a:lstStyle/>
          <a:p>
            <a:fld id="{7177A1B2-32C5-4ED6-B57E-E986692DD6D7}" type="slidenum">
              <a:rPr lang="fr-FR" smtClean="0"/>
              <a:t>‹N°›</a:t>
            </a:fld>
            <a:endParaRPr lang="fr-FR"/>
          </a:p>
        </p:txBody>
      </p:sp>
    </p:spTree>
    <p:extLst>
      <p:ext uri="{BB962C8B-B14F-4D97-AF65-F5344CB8AC3E}">
        <p14:creationId xmlns:p14="http://schemas.microsoft.com/office/powerpoint/2010/main" val="12946195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A0C1B787-6236-421C-8B5B-EC6D7B884F54}" type="datetimeFigureOut">
              <a:rPr lang="fr-FR" smtClean="0"/>
              <a:t>13/01/2016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177A1B2-32C5-4ED6-B57E-E986692DD6D7}" type="slidenum">
              <a:rPr lang="fr-FR" smtClean="0"/>
              <a:t>‹N°›</a:t>
            </a:fld>
            <a:endParaRPr lang="fr-FR"/>
          </a:p>
        </p:txBody>
      </p:sp>
    </p:spTree>
    <p:extLst>
      <p:ext uri="{BB962C8B-B14F-4D97-AF65-F5344CB8AC3E}">
        <p14:creationId xmlns:p14="http://schemas.microsoft.com/office/powerpoint/2010/main" val="32322270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fr-FR" smtClean="0"/>
              <a:t>Modifiez le style du titre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A0C1B787-6236-421C-8B5B-EC6D7B884F54}" type="datetimeFigureOut">
              <a:rPr lang="fr-FR" smtClean="0"/>
              <a:t>13/01/2016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177A1B2-32C5-4ED6-B57E-E986692DD6D7}" type="slidenum">
              <a:rPr lang="fr-FR" smtClean="0"/>
              <a:t>‹N°›</a:t>
            </a:fld>
            <a:endParaRPr lang="fr-FR"/>
          </a:p>
        </p:txBody>
      </p:sp>
    </p:spTree>
    <p:extLst>
      <p:ext uri="{BB962C8B-B14F-4D97-AF65-F5344CB8AC3E}">
        <p14:creationId xmlns:p14="http://schemas.microsoft.com/office/powerpoint/2010/main" val="7853825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fr-FR" smtClean="0"/>
              <a:t>Modifiez le style du titre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A0C1B787-6236-421C-8B5B-EC6D7B884F54}" type="datetimeFigureOut">
              <a:rPr lang="fr-FR" smtClean="0"/>
              <a:t>13/01/2016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177A1B2-32C5-4ED6-B57E-E986692DD6D7}" type="slidenum">
              <a:rPr lang="fr-FR" smtClean="0"/>
              <a:t>‹N°›</a:t>
            </a:fld>
            <a:endParaRPr lang="fr-FR"/>
          </a:p>
        </p:txBody>
      </p:sp>
    </p:spTree>
    <p:extLst>
      <p:ext uri="{BB962C8B-B14F-4D97-AF65-F5344CB8AC3E}">
        <p14:creationId xmlns:p14="http://schemas.microsoft.com/office/powerpoint/2010/main" val="34759044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fr-FR" smtClean="0"/>
              <a:t>Modifiez le style du titre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A0C1B787-6236-421C-8B5B-EC6D7B884F54}" type="datetimeFigureOut">
              <a:rPr lang="fr-FR" smtClean="0"/>
              <a:t>13/01/2016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177A1B2-32C5-4ED6-B57E-E986692DD6D7}" type="slidenum">
              <a:rPr lang="fr-FR" smtClean="0"/>
              <a:t>‹N°›</a:t>
            </a:fld>
            <a:endParaRPr lang="fr-FR"/>
          </a:p>
        </p:txBody>
      </p:sp>
    </p:spTree>
    <p:extLst>
      <p:ext uri="{BB962C8B-B14F-4D97-AF65-F5344CB8AC3E}">
        <p14:creationId xmlns:p14="http://schemas.microsoft.com/office/powerpoint/2010/main" val="11771010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fr-FR" smtClean="0"/>
              <a:t>Modifiez le style du titre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fr-FR" smtClean="0"/>
              <a:t>Modifiez les styles du texte du masque</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A0C1B787-6236-421C-8B5B-EC6D7B884F54}" type="datetimeFigureOut">
              <a:rPr lang="fr-FR" smtClean="0"/>
              <a:t>13/01/2016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177A1B2-32C5-4ED6-B57E-E986692DD6D7}" type="slidenum">
              <a:rPr lang="fr-FR" smtClean="0"/>
              <a:t>‹N°›</a:t>
            </a:fld>
            <a:endParaRPr lang="fr-FR"/>
          </a:p>
        </p:txBody>
      </p:sp>
    </p:spTree>
    <p:extLst>
      <p:ext uri="{BB962C8B-B14F-4D97-AF65-F5344CB8AC3E}">
        <p14:creationId xmlns:p14="http://schemas.microsoft.com/office/powerpoint/2010/main" val="40959874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fr-FR" smtClean="0"/>
              <a:t>Modifiez le style du titre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fr-FR" smtClean="0"/>
              <a:t>Modifiez les styles du texte du masque</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A0C1B787-6236-421C-8B5B-EC6D7B884F54}" type="datetimeFigureOut">
              <a:rPr lang="fr-FR" smtClean="0"/>
              <a:t>13/01/2016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177A1B2-32C5-4ED6-B57E-E986692DD6D7}" type="slidenum">
              <a:rPr lang="fr-FR" smtClean="0"/>
              <a:t>‹N°›</a:t>
            </a:fld>
            <a:endParaRPr lang="fr-FR"/>
          </a:p>
        </p:txBody>
      </p:sp>
    </p:spTree>
    <p:extLst>
      <p:ext uri="{BB962C8B-B14F-4D97-AF65-F5344CB8AC3E}">
        <p14:creationId xmlns:p14="http://schemas.microsoft.com/office/powerpoint/2010/main" val="38969235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A0C1B787-6236-421C-8B5B-EC6D7B884F54}" type="datetimeFigureOut">
              <a:rPr lang="fr-FR" smtClean="0"/>
              <a:t>13/01/2016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177A1B2-32C5-4ED6-B57E-E986692DD6D7}" type="slidenum">
              <a:rPr lang="fr-FR" smtClean="0"/>
              <a:t>‹N°›</a:t>
            </a:fld>
            <a:endParaRPr lang="fr-FR"/>
          </a:p>
        </p:txBody>
      </p:sp>
    </p:spTree>
    <p:extLst>
      <p:ext uri="{BB962C8B-B14F-4D97-AF65-F5344CB8AC3E}">
        <p14:creationId xmlns:p14="http://schemas.microsoft.com/office/powerpoint/2010/main" val="21630401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A0C1B787-6236-421C-8B5B-EC6D7B884F54}" type="datetimeFigureOut">
              <a:rPr lang="fr-FR" smtClean="0"/>
              <a:t>13/01/2016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177A1B2-32C5-4ED6-B57E-E986692DD6D7}" type="slidenum">
              <a:rPr lang="fr-FR" smtClean="0"/>
              <a:t>‹N°›</a:t>
            </a:fld>
            <a:endParaRPr lang="fr-FR"/>
          </a:p>
        </p:txBody>
      </p:sp>
    </p:spTree>
    <p:extLst>
      <p:ext uri="{BB962C8B-B14F-4D97-AF65-F5344CB8AC3E}">
        <p14:creationId xmlns:p14="http://schemas.microsoft.com/office/powerpoint/2010/main" val="33148777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nchor="ct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A0C1B787-6236-421C-8B5B-EC6D7B884F54}" type="datetimeFigureOut">
              <a:rPr lang="fr-FR" smtClean="0"/>
              <a:t>13/01/2016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a:xfrm>
            <a:off x="10951856" y="5867131"/>
            <a:ext cx="551167" cy="365125"/>
          </a:xfrm>
        </p:spPr>
        <p:txBody>
          <a:bodyPr/>
          <a:lstStyle/>
          <a:p>
            <a:fld id="{7177A1B2-32C5-4ED6-B57E-E986692DD6D7}" type="slidenum">
              <a:rPr lang="fr-FR" smtClean="0"/>
              <a:t>‹N°›</a:t>
            </a:fld>
            <a:endParaRPr lang="fr-FR"/>
          </a:p>
        </p:txBody>
      </p:sp>
    </p:spTree>
    <p:extLst>
      <p:ext uri="{BB962C8B-B14F-4D97-AF65-F5344CB8AC3E}">
        <p14:creationId xmlns:p14="http://schemas.microsoft.com/office/powerpoint/2010/main" val="1406662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A0C1B787-6236-421C-8B5B-EC6D7B884F54}" type="datetimeFigureOut">
              <a:rPr lang="fr-FR" smtClean="0"/>
              <a:t>13/01/2016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177A1B2-32C5-4ED6-B57E-E986692DD6D7}" type="slidenum">
              <a:rPr lang="fr-FR" smtClean="0"/>
              <a:t>‹N°›</a:t>
            </a:fld>
            <a:endParaRPr lang="fr-FR"/>
          </a:p>
        </p:txBody>
      </p:sp>
    </p:spTree>
    <p:extLst>
      <p:ext uri="{BB962C8B-B14F-4D97-AF65-F5344CB8AC3E}">
        <p14:creationId xmlns:p14="http://schemas.microsoft.com/office/powerpoint/2010/main" val="29057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fr-FR" smtClean="0"/>
              <a:t>Modifiez le style du titre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A0C1B787-6236-421C-8B5B-EC6D7B884F54}" type="datetimeFigureOut">
              <a:rPr lang="fr-FR" smtClean="0"/>
              <a:t>13/01/2016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177A1B2-32C5-4ED6-B57E-E986692DD6D7}" type="slidenum">
              <a:rPr lang="fr-FR" smtClean="0"/>
              <a:t>‹N°›</a:t>
            </a:fld>
            <a:endParaRPr lang="fr-FR"/>
          </a:p>
        </p:txBody>
      </p:sp>
    </p:spTree>
    <p:extLst>
      <p:ext uri="{BB962C8B-B14F-4D97-AF65-F5344CB8AC3E}">
        <p14:creationId xmlns:p14="http://schemas.microsoft.com/office/powerpoint/2010/main" val="3799002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A0C1B787-6236-421C-8B5B-EC6D7B884F54}" type="datetimeFigureOut">
              <a:rPr lang="fr-FR" smtClean="0"/>
              <a:t>13/01/2016</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7177A1B2-32C5-4ED6-B57E-E986692DD6D7}" type="slidenum">
              <a:rPr lang="fr-FR" smtClean="0"/>
              <a:t>‹N°›</a:t>
            </a:fld>
            <a:endParaRPr lang="fr-FR"/>
          </a:p>
        </p:txBody>
      </p:sp>
    </p:spTree>
    <p:extLst>
      <p:ext uri="{BB962C8B-B14F-4D97-AF65-F5344CB8AC3E}">
        <p14:creationId xmlns:p14="http://schemas.microsoft.com/office/powerpoint/2010/main" val="30835519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A0C1B787-6236-421C-8B5B-EC6D7B884F54}" type="datetimeFigureOut">
              <a:rPr lang="fr-FR" smtClean="0"/>
              <a:t>13/01/2016</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7177A1B2-32C5-4ED6-B57E-E986692DD6D7}" type="slidenum">
              <a:rPr lang="fr-FR" smtClean="0"/>
              <a:t>‹N°›</a:t>
            </a:fld>
            <a:endParaRPr lang="fr-FR"/>
          </a:p>
        </p:txBody>
      </p:sp>
    </p:spTree>
    <p:extLst>
      <p:ext uri="{BB962C8B-B14F-4D97-AF65-F5344CB8AC3E}">
        <p14:creationId xmlns:p14="http://schemas.microsoft.com/office/powerpoint/2010/main" val="3321330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C1B787-6236-421C-8B5B-EC6D7B884F54}" type="datetimeFigureOut">
              <a:rPr lang="fr-FR" smtClean="0"/>
              <a:t>13/01/2016</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7177A1B2-32C5-4ED6-B57E-E986692DD6D7}" type="slidenum">
              <a:rPr lang="fr-FR" smtClean="0"/>
              <a:t>‹N°›</a:t>
            </a:fld>
            <a:endParaRPr lang="fr-FR"/>
          </a:p>
        </p:txBody>
      </p:sp>
    </p:spTree>
    <p:extLst>
      <p:ext uri="{BB962C8B-B14F-4D97-AF65-F5344CB8AC3E}">
        <p14:creationId xmlns:p14="http://schemas.microsoft.com/office/powerpoint/2010/main" val="2986588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fr-FR" smtClean="0"/>
              <a:t>Modifiez le style du titre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A0C1B787-6236-421C-8B5B-EC6D7B884F54}" type="datetimeFigureOut">
              <a:rPr lang="fr-FR" smtClean="0"/>
              <a:t>13/01/2016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177A1B2-32C5-4ED6-B57E-E986692DD6D7}" type="slidenum">
              <a:rPr lang="fr-FR" smtClean="0"/>
              <a:t>‹N°›</a:t>
            </a:fld>
            <a:endParaRPr lang="fr-FR"/>
          </a:p>
        </p:txBody>
      </p:sp>
    </p:spTree>
    <p:extLst>
      <p:ext uri="{BB962C8B-B14F-4D97-AF65-F5344CB8AC3E}">
        <p14:creationId xmlns:p14="http://schemas.microsoft.com/office/powerpoint/2010/main" val="36192426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fr-FR" smtClean="0"/>
              <a:t>Modifiez le style du titre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A0C1B787-6236-421C-8B5B-EC6D7B884F54}" type="datetimeFigureOut">
              <a:rPr lang="fr-FR" smtClean="0"/>
              <a:t>13/01/2016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177A1B2-32C5-4ED6-B57E-E986692DD6D7}" type="slidenum">
              <a:rPr lang="fr-FR" smtClean="0"/>
              <a:t>‹N°›</a:t>
            </a:fld>
            <a:endParaRPr lang="fr-FR"/>
          </a:p>
        </p:txBody>
      </p:sp>
    </p:spTree>
    <p:extLst>
      <p:ext uri="{BB962C8B-B14F-4D97-AF65-F5344CB8AC3E}">
        <p14:creationId xmlns:p14="http://schemas.microsoft.com/office/powerpoint/2010/main" val="40862564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A0C1B787-6236-421C-8B5B-EC6D7B884F54}" type="datetimeFigureOut">
              <a:rPr lang="fr-FR" smtClean="0"/>
              <a:t>13/01/2016</a:t>
            </a:fld>
            <a:endParaRPr lang="fr-FR"/>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fr-FR"/>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7177A1B2-32C5-4ED6-B57E-E986692DD6D7}" type="slidenum">
              <a:rPr lang="fr-FR" smtClean="0"/>
              <a:t>‹N°›</a:t>
            </a:fld>
            <a:endParaRPr lang="fr-FR"/>
          </a:p>
        </p:txBody>
      </p:sp>
    </p:spTree>
    <p:extLst>
      <p:ext uri="{BB962C8B-B14F-4D97-AF65-F5344CB8AC3E}">
        <p14:creationId xmlns:p14="http://schemas.microsoft.com/office/powerpoint/2010/main" val="2363455809"/>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 id="2147483774" r:id="rId12"/>
    <p:sldLayoutId id="2147483775" r:id="rId13"/>
    <p:sldLayoutId id="2147483776" r:id="rId14"/>
    <p:sldLayoutId id="2147483777" r:id="rId15"/>
    <p:sldLayoutId id="2147483778" r:id="rId16"/>
    <p:sldLayoutId id="214748377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928400" y="1075268"/>
            <a:ext cx="8574622" cy="2616199"/>
          </a:xfrm>
        </p:spPr>
        <p:txBody>
          <a:bodyPr>
            <a:normAutofit/>
          </a:bodyPr>
          <a:lstStyle/>
          <a:p>
            <a:pPr algn="l"/>
            <a:r>
              <a:rPr lang="fr-FR" sz="4400" dirty="0" smtClean="0">
                <a:latin typeface="Arial" panose="020B0604020202020204" pitchFamily="34" charset="0"/>
                <a:cs typeface="Arial" panose="020B0604020202020204" pitchFamily="34" charset="0"/>
              </a:rPr>
              <a:t>La classe de seconde générale  au lycée </a:t>
            </a:r>
            <a:endParaRPr lang="fr-FR" sz="4400" dirty="0">
              <a:latin typeface="Arial" panose="020B0604020202020204" pitchFamily="34" charset="0"/>
              <a:cs typeface="Arial" panose="020B0604020202020204" pitchFamily="34" charset="0"/>
            </a:endParaRPr>
          </a:p>
        </p:txBody>
      </p:sp>
      <p:sp>
        <p:nvSpPr>
          <p:cNvPr id="3" name="Sous-titre 2"/>
          <p:cNvSpPr>
            <a:spLocks noGrp="1"/>
          </p:cNvSpPr>
          <p:nvPr>
            <p:ph type="subTitle" idx="1"/>
          </p:nvPr>
        </p:nvSpPr>
        <p:spPr/>
        <p:txBody>
          <a:bodyPr>
            <a:normAutofit/>
          </a:bodyPr>
          <a:lstStyle/>
          <a:p>
            <a:r>
              <a:rPr lang="fr-FR" sz="2800" dirty="0" smtClean="0">
                <a:latin typeface="Arial" panose="020B0604020202020204" pitchFamily="34" charset="0"/>
                <a:cs typeface="Arial" panose="020B0604020202020204" pitchFamily="34" charset="0"/>
              </a:rPr>
              <a:t>CIO Elancourt – Année 2015-2016</a:t>
            </a:r>
            <a:endParaRPr lang="fr-FR"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758139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84925" y="-32981"/>
            <a:ext cx="8930747" cy="826828"/>
          </a:xfrm>
        </p:spPr>
        <p:txBody>
          <a:bodyPr/>
          <a:lstStyle/>
          <a:p>
            <a:r>
              <a:rPr lang="fr-FR" dirty="0" smtClean="0"/>
              <a:t>Les enseignements de seconde </a:t>
            </a:r>
            <a:endParaRPr lang="fr-FR" dirty="0"/>
          </a:p>
        </p:txBody>
      </p:sp>
      <p:sp>
        <p:nvSpPr>
          <p:cNvPr id="3" name="Espace réservé du texte 2"/>
          <p:cNvSpPr>
            <a:spLocks noGrp="1"/>
          </p:cNvSpPr>
          <p:nvPr>
            <p:ph type="body" idx="1"/>
          </p:nvPr>
        </p:nvSpPr>
        <p:spPr>
          <a:xfrm>
            <a:off x="2156346" y="936010"/>
            <a:ext cx="9510453" cy="5459103"/>
          </a:xfrm>
        </p:spPr>
        <p:txBody>
          <a:bodyPr/>
          <a:lstStyle/>
          <a:p>
            <a:pPr marL="342900" indent="-342900" algn="l">
              <a:buFont typeface="Wingdings" panose="05000000000000000000" pitchFamily="2" charset="2"/>
              <a:buChar char="à"/>
            </a:pPr>
            <a:r>
              <a:rPr lang="fr-FR" dirty="0" smtClean="0"/>
              <a:t>80 % d’enseignements communs</a:t>
            </a:r>
          </a:p>
          <a:p>
            <a:pPr marL="342900" indent="-342900" algn="l">
              <a:buFont typeface="Wingdings" panose="05000000000000000000" pitchFamily="2" charset="2"/>
              <a:buChar char="à"/>
            </a:pPr>
            <a:r>
              <a:rPr lang="fr-FR" dirty="0" smtClean="0"/>
              <a:t>28h30 de cours </a:t>
            </a:r>
          </a:p>
          <a:p>
            <a:pPr marL="342900" indent="-342900" algn="l">
              <a:buFont typeface="Wingdings" panose="05000000000000000000" pitchFamily="2" charset="2"/>
              <a:buChar char="à"/>
            </a:pPr>
            <a:r>
              <a:rPr lang="fr-FR" dirty="0" smtClean="0"/>
              <a:t> </a:t>
            </a:r>
          </a:p>
          <a:p>
            <a:pPr algn="l"/>
            <a:endParaRPr lang="fr-FR" dirty="0"/>
          </a:p>
        </p:txBody>
      </p:sp>
      <p:graphicFrame>
        <p:nvGraphicFramePr>
          <p:cNvPr id="4" name="Tableau 3"/>
          <p:cNvGraphicFramePr>
            <a:graphicFrameLocks noGrp="1"/>
          </p:cNvGraphicFramePr>
          <p:nvPr>
            <p:extLst>
              <p:ext uri="{D42A27DB-BD31-4B8C-83A1-F6EECF244321}">
                <p14:modId xmlns:p14="http://schemas.microsoft.com/office/powerpoint/2010/main" val="4027360075"/>
              </p:ext>
            </p:extLst>
          </p:nvPr>
        </p:nvGraphicFramePr>
        <p:xfrm>
          <a:off x="2058775" y="1924335"/>
          <a:ext cx="9608024" cy="4271661"/>
        </p:xfrm>
        <a:graphic>
          <a:graphicData uri="http://schemas.openxmlformats.org/drawingml/2006/table">
            <a:tbl>
              <a:tblPr firstRow="1" bandRow="1">
                <a:tableStyleId>{5C22544A-7EE6-4342-B048-85BDC9FD1C3A}</a:tableStyleId>
              </a:tblPr>
              <a:tblGrid>
                <a:gridCol w="1728010"/>
                <a:gridCol w="2984582"/>
                <a:gridCol w="4895432"/>
              </a:tblGrid>
              <a:tr h="395785">
                <a:tc>
                  <a:txBody>
                    <a:bodyPr/>
                    <a:lstStyle/>
                    <a:p>
                      <a:r>
                        <a:rPr lang="fr-FR" dirty="0" smtClean="0"/>
                        <a:t>Matières</a:t>
                      </a:r>
                      <a:endParaRPr lang="fr-FR" dirty="0"/>
                    </a:p>
                  </a:txBody>
                  <a:tcPr/>
                </a:tc>
                <a:tc>
                  <a:txBody>
                    <a:bodyPr/>
                    <a:lstStyle/>
                    <a:p>
                      <a:r>
                        <a:rPr lang="fr-FR" dirty="0" smtClean="0"/>
                        <a:t>Volume horaire hebdo.</a:t>
                      </a:r>
                      <a:r>
                        <a:rPr lang="fr-FR" baseline="0" dirty="0" smtClean="0"/>
                        <a:t> </a:t>
                      </a:r>
                      <a:endParaRPr lang="fr-FR" dirty="0"/>
                    </a:p>
                  </a:txBody>
                  <a:tcPr/>
                </a:tc>
                <a:tc>
                  <a:txBody>
                    <a:bodyPr/>
                    <a:lstStyle/>
                    <a:p>
                      <a:r>
                        <a:rPr lang="fr-FR" dirty="0" smtClean="0"/>
                        <a:t>Programme </a:t>
                      </a:r>
                      <a:endParaRPr lang="fr-FR" dirty="0"/>
                    </a:p>
                  </a:txBody>
                  <a:tcPr/>
                </a:tc>
              </a:tr>
              <a:tr h="380806">
                <a:tc>
                  <a:txBody>
                    <a:bodyPr/>
                    <a:lstStyle/>
                    <a:p>
                      <a:r>
                        <a:rPr lang="fr-FR" dirty="0" smtClean="0"/>
                        <a:t>Français </a:t>
                      </a:r>
                      <a:endParaRPr lang="fr-FR" dirty="0"/>
                    </a:p>
                  </a:txBody>
                  <a:tcPr/>
                </a:tc>
                <a:tc>
                  <a:txBody>
                    <a:bodyPr/>
                    <a:lstStyle/>
                    <a:p>
                      <a:r>
                        <a:rPr lang="fr-FR" dirty="0" smtClean="0"/>
                        <a:t>4h</a:t>
                      </a:r>
                      <a:endParaRPr lang="fr-FR" dirty="0"/>
                    </a:p>
                  </a:txBody>
                  <a:tcPr/>
                </a:tc>
                <a:tc>
                  <a:txBody>
                    <a:bodyPr/>
                    <a:lstStyle/>
                    <a:p>
                      <a:r>
                        <a:rPr lang="fr-FR" dirty="0" smtClean="0"/>
                        <a:t>Histoire littéraire du 17</a:t>
                      </a:r>
                      <a:r>
                        <a:rPr lang="fr-FR" baseline="30000" dirty="0" smtClean="0"/>
                        <a:t>ème</a:t>
                      </a:r>
                      <a:r>
                        <a:rPr lang="fr-FR" dirty="0" smtClean="0"/>
                        <a:t> au 21</a:t>
                      </a:r>
                      <a:r>
                        <a:rPr lang="fr-FR" baseline="30000" dirty="0" smtClean="0"/>
                        <a:t>ème</a:t>
                      </a:r>
                      <a:r>
                        <a:rPr lang="fr-FR" baseline="0" dirty="0" smtClean="0"/>
                        <a:t> siècle </a:t>
                      </a:r>
                      <a:endParaRPr lang="fr-FR" dirty="0"/>
                    </a:p>
                  </a:txBody>
                  <a:tcPr/>
                </a:tc>
              </a:tr>
              <a:tr h="657282">
                <a:tc>
                  <a:txBody>
                    <a:bodyPr/>
                    <a:lstStyle/>
                    <a:p>
                      <a:r>
                        <a:rPr lang="fr-FR" dirty="0" smtClean="0"/>
                        <a:t>Histoire-Géographie</a:t>
                      </a:r>
                      <a:endParaRPr lang="fr-FR" dirty="0"/>
                    </a:p>
                  </a:txBody>
                  <a:tcPr/>
                </a:tc>
                <a:tc>
                  <a:txBody>
                    <a:bodyPr/>
                    <a:lstStyle/>
                    <a:p>
                      <a:r>
                        <a:rPr lang="fr-FR" dirty="0" smtClean="0"/>
                        <a:t>3h</a:t>
                      </a:r>
                      <a:endParaRPr lang="fr-FR" dirty="0"/>
                    </a:p>
                  </a:txBody>
                  <a:tcPr/>
                </a:tc>
                <a:tc>
                  <a:txBody>
                    <a:bodyPr/>
                    <a:lstStyle/>
                    <a:p>
                      <a:r>
                        <a:rPr lang="fr-FR" dirty="0" smtClean="0"/>
                        <a:t>Histoire des européens dans celle</a:t>
                      </a:r>
                      <a:r>
                        <a:rPr lang="fr-FR" baseline="0" dirty="0" smtClean="0"/>
                        <a:t> du monde de l’antiquité à 1850 / Développement durable</a:t>
                      </a:r>
                      <a:endParaRPr lang="fr-FR" dirty="0"/>
                    </a:p>
                  </a:txBody>
                  <a:tcPr/>
                </a:tc>
              </a:tr>
              <a:tr h="380806">
                <a:tc>
                  <a:txBody>
                    <a:bodyPr/>
                    <a:lstStyle/>
                    <a:p>
                      <a:r>
                        <a:rPr lang="fr-FR" dirty="0" smtClean="0"/>
                        <a:t>LV1/2</a:t>
                      </a:r>
                      <a:endParaRPr lang="fr-FR" dirty="0"/>
                    </a:p>
                  </a:txBody>
                  <a:tcPr/>
                </a:tc>
                <a:tc>
                  <a:txBody>
                    <a:bodyPr/>
                    <a:lstStyle/>
                    <a:p>
                      <a:r>
                        <a:rPr lang="fr-FR" dirty="0" smtClean="0"/>
                        <a:t>5h30</a:t>
                      </a:r>
                      <a:endParaRPr lang="fr-FR" dirty="0"/>
                    </a:p>
                  </a:txBody>
                  <a:tcPr/>
                </a:tc>
                <a:tc>
                  <a:txBody>
                    <a:bodyPr/>
                    <a:lstStyle/>
                    <a:p>
                      <a:r>
                        <a:rPr lang="fr-FR" dirty="0" smtClean="0"/>
                        <a:t>Famille, communautés, villes, territoires</a:t>
                      </a:r>
                      <a:endParaRPr lang="fr-FR" dirty="0"/>
                    </a:p>
                  </a:txBody>
                  <a:tcPr/>
                </a:tc>
              </a:tr>
              <a:tr h="380806">
                <a:tc>
                  <a:txBody>
                    <a:bodyPr/>
                    <a:lstStyle/>
                    <a:p>
                      <a:r>
                        <a:rPr lang="fr-FR" dirty="0" smtClean="0"/>
                        <a:t>Mathématiques </a:t>
                      </a:r>
                      <a:endParaRPr lang="fr-FR" dirty="0"/>
                    </a:p>
                  </a:txBody>
                  <a:tcPr/>
                </a:tc>
                <a:tc>
                  <a:txBody>
                    <a:bodyPr/>
                    <a:lstStyle/>
                    <a:p>
                      <a:r>
                        <a:rPr lang="fr-FR" dirty="0" smtClean="0"/>
                        <a:t>4h</a:t>
                      </a:r>
                      <a:endParaRPr lang="fr-FR" dirty="0"/>
                    </a:p>
                  </a:txBody>
                  <a:tcPr/>
                </a:tc>
                <a:tc>
                  <a:txBody>
                    <a:bodyPr/>
                    <a:lstStyle/>
                    <a:p>
                      <a:r>
                        <a:rPr lang="fr-FR" dirty="0" smtClean="0"/>
                        <a:t>Fonctions, géométrie, statistiques, probabilités</a:t>
                      </a:r>
                      <a:endParaRPr lang="fr-FR" dirty="0"/>
                    </a:p>
                  </a:txBody>
                  <a:tcPr/>
                </a:tc>
              </a:tr>
              <a:tr h="657282">
                <a:tc>
                  <a:txBody>
                    <a:bodyPr/>
                    <a:lstStyle/>
                    <a:p>
                      <a:r>
                        <a:rPr lang="fr-FR" dirty="0" smtClean="0"/>
                        <a:t>Physique-chimie</a:t>
                      </a:r>
                      <a:endParaRPr lang="fr-FR" dirty="0"/>
                    </a:p>
                  </a:txBody>
                  <a:tcPr/>
                </a:tc>
                <a:tc>
                  <a:txBody>
                    <a:bodyPr/>
                    <a:lstStyle/>
                    <a:p>
                      <a:r>
                        <a:rPr lang="fr-FR" dirty="0" smtClean="0"/>
                        <a:t>3h</a:t>
                      </a:r>
                      <a:endParaRPr lang="fr-FR" dirty="0"/>
                    </a:p>
                  </a:txBody>
                  <a:tcPr/>
                </a:tc>
                <a:tc>
                  <a:txBody>
                    <a:bodyPr/>
                    <a:lstStyle/>
                    <a:p>
                      <a:r>
                        <a:rPr lang="fr-FR" dirty="0" smtClean="0"/>
                        <a:t>Santé, pratique du</a:t>
                      </a:r>
                      <a:r>
                        <a:rPr lang="fr-FR" baseline="0" dirty="0" smtClean="0"/>
                        <a:t> sport, univers</a:t>
                      </a:r>
                      <a:endParaRPr lang="fr-FR" dirty="0"/>
                    </a:p>
                  </a:txBody>
                  <a:tcPr/>
                </a:tc>
              </a:tr>
              <a:tr h="657282">
                <a:tc>
                  <a:txBody>
                    <a:bodyPr/>
                    <a:lstStyle/>
                    <a:p>
                      <a:r>
                        <a:rPr lang="fr-FR" dirty="0" smtClean="0"/>
                        <a:t>Sciences</a:t>
                      </a:r>
                      <a:r>
                        <a:rPr lang="fr-FR" baseline="0" dirty="0" smtClean="0"/>
                        <a:t> de la vie et de la terre </a:t>
                      </a:r>
                      <a:endParaRPr lang="fr-FR" dirty="0"/>
                    </a:p>
                  </a:txBody>
                  <a:tcPr/>
                </a:tc>
                <a:tc>
                  <a:txBody>
                    <a:bodyPr/>
                    <a:lstStyle/>
                    <a:p>
                      <a:r>
                        <a:rPr lang="fr-FR" dirty="0" smtClean="0"/>
                        <a:t>1h30</a:t>
                      </a:r>
                      <a:endParaRPr lang="fr-FR" dirty="0"/>
                    </a:p>
                  </a:txBody>
                  <a:tcPr/>
                </a:tc>
                <a:tc>
                  <a:txBody>
                    <a:bodyPr/>
                    <a:lstStyle/>
                    <a:p>
                      <a:r>
                        <a:rPr lang="fr-FR" dirty="0" smtClean="0"/>
                        <a:t>La terre dans l’univers, la vie et l’évolution du vivant</a:t>
                      </a:r>
                      <a:endParaRPr lang="fr-FR" dirty="0"/>
                    </a:p>
                  </a:txBody>
                  <a:tcPr/>
                </a:tc>
              </a:tr>
              <a:tr h="380806">
                <a:tc>
                  <a:txBody>
                    <a:bodyPr/>
                    <a:lstStyle/>
                    <a:p>
                      <a:r>
                        <a:rPr lang="fr-FR" dirty="0" smtClean="0"/>
                        <a:t>EPS</a:t>
                      </a:r>
                      <a:endParaRPr lang="fr-FR" dirty="0"/>
                    </a:p>
                  </a:txBody>
                  <a:tcPr/>
                </a:tc>
                <a:tc>
                  <a:txBody>
                    <a:bodyPr/>
                    <a:lstStyle/>
                    <a:p>
                      <a:r>
                        <a:rPr lang="fr-FR" dirty="0" smtClean="0"/>
                        <a:t>2h</a:t>
                      </a:r>
                      <a:endParaRPr lang="fr-FR" dirty="0"/>
                    </a:p>
                  </a:txBody>
                  <a:tcPr/>
                </a:tc>
                <a:tc>
                  <a:txBody>
                    <a:bodyPr/>
                    <a:lstStyle/>
                    <a:p>
                      <a:endParaRPr lang="fr-FR" dirty="0"/>
                    </a:p>
                  </a:txBody>
                  <a:tcPr/>
                </a:tc>
              </a:tr>
              <a:tr h="380806">
                <a:tc>
                  <a:txBody>
                    <a:bodyPr/>
                    <a:lstStyle/>
                    <a:p>
                      <a:r>
                        <a:rPr lang="fr-FR" dirty="0" smtClean="0"/>
                        <a:t>ECJS</a:t>
                      </a:r>
                      <a:endParaRPr lang="fr-FR" dirty="0"/>
                    </a:p>
                  </a:txBody>
                  <a:tcPr/>
                </a:tc>
                <a:tc>
                  <a:txBody>
                    <a:bodyPr/>
                    <a:lstStyle/>
                    <a:p>
                      <a:r>
                        <a:rPr lang="fr-FR" dirty="0" smtClean="0"/>
                        <a:t>30mn</a:t>
                      </a:r>
                      <a:endParaRPr lang="fr-FR" dirty="0"/>
                    </a:p>
                  </a:txBody>
                  <a:tcPr/>
                </a:tc>
                <a:tc>
                  <a:txBody>
                    <a:bodyPr/>
                    <a:lstStyle/>
                    <a:p>
                      <a:endParaRPr lang="fr-FR" dirty="0"/>
                    </a:p>
                  </a:txBody>
                  <a:tcPr/>
                </a:tc>
              </a:tr>
            </a:tbl>
          </a:graphicData>
        </a:graphic>
      </p:graphicFrame>
    </p:spTree>
    <p:extLst>
      <p:ext uri="{BB962C8B-B14F-4D97-AF65-F5344CB8AC3E}">
        <p14:creationId xmlns:p14="http://schemas.microsoft.com/office/powerpoint/2010/main" val="35051269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285676" y="101221"/>
            <a:ext cx="8930747" cy="799532"/>
          </a:xfrm>
        </p:spPr>
        <p:txBody>
          <a:bodyPr>
            <a:normAutofit/>
          </a:bodyPr>
          <a:lstStyle/>
          <a:p>
            <a:pPr algn="ctr"/>
            <a:r>
              <a:rPr lang="fr-FR" dirty="0" smtClean="0"/>
              <a:t>Les enseignements d’exploration   </a:t>
            </a:r>
            <a:endParaRPr lang="fr-FR" dirty="0"/>
          </a:p>
        </p:txBody>
      </p:sp>
      <p:sp>
        <p:nvSpPr>
          <p:cNvPr id="3" name="Espace réservé du texte 2"/>
          <p:cNvSpPr>
            <a:spLocks noGrp="1"/>
          </p:cNvSpPr>
          <p:nvPr>
            <p:ph type="body" idx="1"/>
          </p:nvPr>
        </p:nvSpPr>
        <p:spPr>
          <a:xfrm>
            <a:off x="1944480" y="941697"/>
            <a:ext cx="9383161" cy="5854889"/>
          </a:xfrm>
        </p:spPr>
        <p:txBody>
          <a:bodyPr>
            <a:noAutofit/>
          </a:bodyPr>
          <a:lstStyle/>
          <a:p>
            <a:pPr marL="342900" indent="-342900" algn="l">
              <a:buFont typeface="Wingdings" panose="05000000000000000000" pitchFamily="2" charset="2"/>
              <a:buChar char="à"/>
            </a:pPr>
            <a:r>
              <a:rPr lang="fr-FR" b="1" dirty="0" smtClean="0">
                <a:latin typeface="Arial" panose="020B0604020202020204" pitchFamily="34" charset="0"/>
                <a:cs typeface="Arial" panose="020B0604020202020204" pitchFamily="34" charset="0"/>
              </a:rPr>
              <a:t>2 </a:t>
            </a:r>
            <a:r>
              <a:rPr lang="fr-FR" b="1" dirty="0">
                <a:latin typeface="Arial" panose="020B0604020202020204" pitchFamily="34" charset="0"/>
                <a:cs typeface="Arial" panose="020B0604020202020204" pitchFamily="34" charset="0"/>
              </a:rPr>
              <a:t>enseignements</a:t>
            </a:r>
            <a:r>
              <a:rPr lang="fr-FR" dirty="0">
                <a:latin typeface="Arial" panose="020B0604020202020204" pitchFamily="34" charset="0"/>
                <a:cs typeface="Arial" panose="020B0604020202020204" pitchFamily="34" charset="0"/>
              </a:rPr>
              <a:t>, dont l'un est consacré à l'économie</a:t>
            </a:r>
            <a:r>
              <a:rPr lang="fr-FR" dirty="0" smtClean="0">
                <a:latin typeface="Arial" panose="020B0604020202020204" pitchFamily="34" charset="0"/>
                <a:cs typeface="Arial" panose="020B0604020202020204" pitchFamily="34" charset="0"/>
              </a:rPr>
              <a:t>, </a:t>
            </a:r>
            <a:r>
              <a:rPr lang="fr-FR" dirty="0">
                <a:latin typeface="Arial" panose="020B0604020202020204" pitchFamily="34" charset="0"/>
                <a:cs typeface="Arial" panose="020B0604020202020204" pitchFamily="34" charset="0"/>
              </a:rPr>
              <a:t>destinés à </a:t>
            </a:r>
            <a:r>
              <a:rPr lang="fr-FR" dirty="0" smtClean="0">
                <a:latin typeface="Arial" panose="020B0604020202020204" pitchFamily="34" charset="0"/>
                <a:cs typeface="Arial" panose="020B0604020202020204" pitchFamily="34" charset="0"/>
              </a:rPr>
              <a:t>sensibiliser </a:t>
            </a:r>
            <a:r>
              <a:rPr lang="fr-FR" dirty="0">
                <a:latin typeface="Arial" panose="020B0604020202020204" pitchFamily="34" charset="0"/>
                <a:cs typeface="Arial" panose="020B0604020202020204" pitchFamily="34" charset="0"/>
              </a:rPr>
              <a:t>à des matières que vous retrouverez en première et terminale et dans vos études supérieures</a:t>
            </a:r>
            <a:r>
              <a:rPr lang="fr-FR" dirty="0" smtClean="0">
                <a:latin typeface="Arial" panose="020B0604020202020204" pitchFamily="34" charset="0"/>
                <a:cs typeface="Arial" panose="020B0604020202020204" pitchFamily="34" charset="0"/>
              </a:rPr>
              <a:t>.</a:t>
            </a:r>
          </a:p>
          <a:p>
            <a:pPr marL="342900" indent="-342900" algn="l">
              <a:buFont typeface="Wingdings" panose="05000000000000000000" pitchFamily="2" charset="2"/>
              <a:buChar char="à"/>
            </a:pPr>
            <a:endParaRPr lang="fr-FR" sz="800" dirty="0" smtClean="0">
              <a:latin typeface="Arial" panose="020B0604020202020204" pitchFamily="34" charset="0"/>
              <a:cs typeface="Arial" panose="020B0604020202020204" pitchFamily="34" charset="0"/>
            </a:endParaRPr>
          </a:p>
          <a:p>
            <a:pPr marL="342900" indent="-342900" algn="l">
              <a:buFont typeface="Wingdings" panose="05000000000000000000" pitchFamily="2" charset="2"/>
              <a:buChar char="à"/>
            </a:pPr>
            <a:r>
              <a:rPr lang="fr-FR" b="1" dirty="0" smtClean="0">
                <a:latin typeface="Arial" panose="020B0604020202020204" pitchFamily="34" charset="0"/>
                <a:cs typeface="Arial" panose="020B0604020202020204" pitchFamily="34" charset="0"/>
              </a:rPr>
              <a:t>Plusieurs cas de figures </a:t>
            </a:r>
            <a:r>
              <a:rPr lang="fr-FR" dirty="0" smtClean="0">
                <a:latin typeface="Arial" panose="020B0604020202020204" pitchFamily="34" charset="0"/>
                <a:cs typeface="Arial" panose="020B0604020202020204" pitchFamily="34" charset="0"/>
              </a:rPr>
              <a:t>: 1h30 d’économie + 1h30 d’enseignements à choisir parmi ceux proposés par le lycée ou </a:t>
            </a:r>
            <a:r>
              <a:rPr lang="fr-FR" dirty="0">
                <a:latin typeface="Arial" panose="020B0604020202020204" pitchFamily="34" charset="0"/>
                <a:cs typeface="Arial" panose="020B0604020202020204" pitchFamily="34" charset="0"/>
              </a:rPr>
              <a:t>1h30 d’économie </a:t>
            </a:r>
            <a:r>
              <a:rPr lang="fr-FR" dirty="0" smtClean="0">
                <a:latin typeface="Arial" panose="020B0604020202020204" pitchFamily="34" charset="0"/>
                <a:cs typeface="Arial" panose="020B0604020202020204" pitchFamily="34" charset="0"/>
              </a:rPr>
              <a:t>+ 3h d’enseignements technologiques pour ceux qui souhaitent se destiner à la voie technologique OU un enseignement spécifique à choisir entre : EPS (5h) ou Design (6h) OU Cirque (6h) assurés que par un petit nombre d’établissements </a:t>
            </a:r>
          </a:p>
          <a:p>
            <a:pPr marL="342900" indent="-342900" algn="l">
              <a:buFont typeface="Wingdings" panose="05000000000000000000" pitchFamily="2" charset="2"/>
              <a:buChar char="à"/>
            </a:pPr>
            <a:endParaRPr lang="fr-FR" sz="900" dirty="0" smtClean="0">
              <a:latin typeface="Arial" panose="020B0604020202020204" pitchFamily="34" charset="0"/>
              <a:cs typeface="Arial" panose="020B0604020202020204" pitchFamily="34" charset="0"/>
            </a:endParaRPr>
          </a:p>
          <a:p>
            <a:pPr marL="342900" indent="-342900" algn="l">
              <a:buFont typeface="Wingdings" panose="05000000000000000000" pitchFamily="2" charset="2"/>
              <a:buChar char="à"/>
            </a:pPr>
            <a:r>
              <a:rPr lang="fr-FR" b="1" dirty="0" smtClean="0">
                <a:latin typeface="Arial" panose="020B0604020202020204" pitchFamily="34" charset="0"/>
                <a:cs typeface="Arial" panose="020B0604020202020204" pitchFamily="34" charset="0"/>
              </a:rPr>
              <a:t>Les principaux enseignements d’exploration proposés par les établissements </a:t>
            </a:r>
            <a:r>
              <a:rPr lang="fr-FR" dirty="0" smtClean="0">
                <a:latin typeface="Arial" panose="020B0604020202020204" pitchFamily="34" charset="0"/>
                <a:cs typeface="Arial" panose="020B0604020202020204" pitchFamily="34" charset="0"/>
              </a:rPr>
              <a:t>(avec des déclinaisons spécifiques selon les lycées) : Cirque, Biotechnologies, Création et activités artistiques, Design, EPS, Informatique et création numérique, LV3, Langues et cultures de l’antiquité : latin ou grec, Littérature et société, Méthodes et pratiques scientifiques, Principes fondamentaux de l’économie et de la gestion, Sciences économiques et sociales, Santé et social, Sciences de l’ingénieur, Sciences et laboratoire </a:t>
            </a:r>
          </a:p>
          <a:p>
            <a:pPr marL="342900" indent="-342900" algn="l">
              <a:buFont typeface="Wingdings" panose="05000000000000000000" pitchFamily="2" charset="2"/>
              <a:buChar char="à"/>
            </a:pPr>
            <a:endParaRPr lang="fr-FR" sz="1200" dirty="0">
              <a:latin typeface="Arial" panose="020B0604020202020204" pitchFamily="34" charset="0"/>
              <a:cs typeface="Arial" panose="020B0604020202020204" pitchFamily="34" charset="0"/>
            </a:endParaRPr>
          </a:p>
          <a:p>
            <a:r>
              <a:rPr lang="fr-FR" sz="1200" dirty="0" smtClean="0"/>
              <a:t>.</a:t>
            </a:r>
            <a:endParaRPr lang="fr-FR" sz="1200" dirty="0"/>
          </a:p>
          <a:p>
            <a:pPr marL="342900" indent="-342900" algn="l">
              <a:buFont typeface="Wingdings" panose="05000000000000000000" pitchFamily="2" charset="2"/>
              <a:buChar char="à"/>
            </a:pPr>
            <a:endParaRPr lang="fr-FR"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129388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72278" y="210403"/>
            <a:ext cx="8930747" cy="949657"/>
          </a:xfrm>
        </p:spPr>
        <p:txBody>
          <a:bodyPr>
            <a:normAutofit fontScale="90000"/>
          </a:bodyPr>
          <a:lstStyle/>
          <a:p>
            <a:pPr algn="ctr"/>
            <a:r>
              <a:rPr lang="fr-FR" dirty="0" smtClean="0"/>
              <a:t>Les autres enseignements </a:t>
            </a:r>
            <a:br>
              <a:rPr lang="fr-FR" dirty="0" smtClean="0"/>
            </a:br>
            <a:r>
              <a:rPr lang="fr-FR" dirty="0" smtClean="0"/>
              <a:t>proposés  en seconde</a:t>
            </a:r>
            <a:endParaRPr lang="fr-FR" dirty="0"/>
          </a:p>
        </p:txBody>
      </p:sp>
      <p:sp>
        <p:nvSpPr>
          <p:cNvPr id="3" name="Espace réservé du texte 2"/>
          <p:cNvSpPr>
            <a:spLocks noGrp="1"/>
          </p:cNvSpPr>
          <p:nvPr>
            <p:ph type="body" idx="1"/>
          </p:nvPr>
        </p:nvSpPr>
        <p:spPr>
          <a:xfrm>
            <a:off x="2572277" y="1371600"/>
            <a:ext cx="8930748" cy="5581934"/>
          </a:xfrm>
        </p:spPr>
        <p:txBody>
          <a:bodyPr>
            <a:normAutofit/>
          </a:bodyPr>
          <a:lstStyle/>
          <a:p>
            <a:pPr marL="342900" indent="-342900" algn="l">
              <a:buFont typeface="Wingdings" panose="05000000000000000000" pitchFamily="2" charset="2"/>
              <a:buChar char="à"/>
            </a:pPr>
            <a:r>
              <a:rPr lang="fr-FR" sz="2400" dirty="0">
                <a:latin typeface="Arial" panose="020B0604020202020204" pitchFamily="34" charset="0"/>
                <a:cs typeface="Arial" panose="020B0604020202020204" pitchFamily="34" charset="0"/>
              </a:rPr>
              <a:t>Possibilité de choisir </a:t>
            </a:r>
            <a:r>
              <a:rPr lang="fr-FR" sz="2400" b="1" dirty="0">
                <a:latin typeface="Arial" panose="020B0604020202020204" pitchFamily="34" charset="0"/>
                <a:cs typeface="Arial" panose="020B0604020202020204" pitchFamily="34" charset="0"/>
              </a:rPr>
              <a:t>1 enseignement facultatif parmi les 5 proposés </a:t>
            </a:r>
            <a:r>
              <a:rPr lang="fr-FR" sz="2400" dirty="0">
                <a:latin typeface="Arial" panose="020B0604020202020204" pitchFamily="34" charset="0"/>
                <a:cs typeface="Arial" panose="020B0604020202020204" pitchFamily="34" charset="0"/>
              </a:rPr>
              <a:t>(non cumulable avec un enseignement d’exploration) : latin, grec, LV3 étrangère ou régionale, arts plastiques, EPS, atelier artistique. Dans les lycées agricoles : hippologie et équitation, pratiques sociales et </a:t>
            </a:r>
            <a:r>
              <a:rPr lang="fr-FR" sz="2400" dirty="0" smtClean="0">
                <a:latin typeface="Arial" panose="020B0604020202020204" pitchFamily="34" charset="0"/>
                <a:cs typeface="Arial" panose="020B0604020202020204" pitchFamily="34" charset="0"/>
              </a:rPr>
              <a:t>culturelles</a:t>
            </a:r>
          </a:p>
          <a:p>
            <a:pPr marL="342900" indent="-342900" algn="l">
              <a:buFont typeface="Wingdings" panose="05000000000000000000" pitchFamily="2" charset="2"/>
              <a:buChar char="à"/>
            </a:pPr>
            <a:endParaRPr lang="fr-FR" sz="800" dirty="0">
              <a:latin typeface="Arial" panose="020B0604020202020204" pitchFamily="34" charset="0"/>
              <a:cs typeface="Arial" panose="020B0604020202020204" pitchFamily="34" charset="0"/>
            </a:endParaRPr>
          </a:p>
          <a:p>
            <a:pPr marL="342900" indent="-342900" algn="l">
              <a:buFont typeface="Wingdings" panose="05000000000000000000" pitchFamily="2" charset="2"/>
              <a:buChar char="à"/>
            </a:pPr>
            <a:r>
              <a:rPr lang="fr-FR" sz="2400" dirty="0">
                <a:latin typeface="Arial" panose="020B0604020202020204" pitchFamily="34" charset="0"/>
                <a:cs typeface="Arial" panose="020B0604020202020204" pitchFamily="34" charset="0"/>
              </a:rPr>
              <a:t>Possibilité de bénéficier de </a:t>
            </a:r>
            <a:r>
              <a:rPr lang="fr-FR" sz="2400" b="1" dirty="0">
                <a:latin typeface="Arial" panose="020B0604020202020204" pitchFamily="34" charset="0"/>
                <a:cs typeface="Arial" panose="020B0604020202020204" pitchFamily="34" charset="0"/>
              </a:rPr>
              <a:t>2h d’accompagnement personnalisé par semaine </a:t>
            </a:r>
            <a:r>
              <a:rPr lang="fr-FR" sz="2400" dirty="0">
                <a:latin typeface="Arial" panose="020B0604020202020204" pitchFamily="34" charset="0"/>
                <a:cs typeface="Arial" panose="020B0604020202020204" pitchFamily="34" charset="0"/>
              </a:rPr>
              <a:t>: soutien, approfondissement, aide à l’orientation</a:t>
            </a:r>
            <a:r>
              <a:rPr lang="fr-FR" sz="2400" dirty="0" smtClean="0">
                <a:latin typeface="Arial" panose="020B0604020202020204" pitchFamily="34" charset="0"/>
                <a:cs typeface="Arial" panose="020B0604020202020204" pitchFamily="34" charset="0"/>
              </a:rPr>
              <a:t>.</a:t>
            </a:r>
          </a:p>
          <a:p>
            <a:pPr marL="342900" indent="-342900" algn="l">
              <a:buFont typeface="Wingdings" panose="05000000000000000000" pitchFamily="2" charset="2"/>
              <a:buChar char="à"/>
            </a:pPr>
            <a:endParaRPr lang="fr-FR" sz="800" dirty="0">
              <a:latin typeface="Arial" panose="020B0604020202020204" pitchFamily="34" charset="0"/>
              <a:cs typeface="Arial" panose="020B0604020202020204" pitchFamily="34" charset="0"/>
            </a:endParaRPr>
          </a:p>
          <a:p>
            <a:pPr marL="342900" indent="-342900" algn="l">
              <a:buFont typeface="Wingdings" panose="05000000000000000000" pitchFamily="2" charset="2"/>
              <a:buChar char="à"/>
            </a:pPr>
            <a:r>
              <a:rPr lang="fr-FR" sz="2400" dirty="0">
                <a:latin typeface="Arial" panose="020B0604020202020204" pitchFamily="34" charset="0"/>
                <a:cs typeface="Arial" panose="020B0604020202020204" pitchFamily="34" charset="0"/>
              </a:rPr>
              <a:t>Possibilité de faire des stages de remise à niveau (redoublement), des stages passerelles (réorientations), </a:t>
            </a:r>
            <a:r>
              <a:rPr lang="fr-FR" sz="2400" dirty="0" smtClean="0">
                <a:latin typeface="Arial" panose="020B0604020202020204" pitchFamily="34" charset="0"/>
                <a:cs typeface="Arial" panose="020B0604020202020204" pitchFamily="34" charset="0"/>
              </a:rPr>
              <a:t>bénéficier d’un tutorat </a:t>
            </a:r>
            <a:r>
              <a:rPr lang="fr-FR" sz="2400" dirty="0">
                <a:latin typeface="Arial" panose="020B0604020202020204" pitchFamily="34" charset="0"/>
                <a:cs typeface="Arial" panose="020B0604020202020204" pitchFamily="34" charset="0"/>
              </a:rPr>
              <a:t>(par un adulte référent tout au long de l’année). </a:t>
            </a:r>
          </a:p>
          <a:p>
            <a:endParaRPr lang="fr-FR" dirty="0"/>
          </a:p>
        </p:txBody>
      </p:sp>
    </p:spTree>
    <p:extLst>
      <p:ext uri="{BB962C8B-B14F-4D97-AF65-F5344CB8AC3E}">
        <p14:creationId xmlns:p14="http://schemas.microsoft.com/office/powerpoint/2010/main" val="4986452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72278" y="155811"/>
            <a:ext cx="8930747" cy="635759"/>
          </a:xfrm>
        </p:spPr>
        <p:txBody>
          <a:bodyPr>
            <a:noAutofit/>
          </a:bodyPr>
          <a:lstStyle/>
          <a:p>
            <a:r>
              <a:rPr lang="fr-FR" dirty="0" smtClean="0"/>
              <a:t>Le calendrier de l’orientation en seconde </a:t>
            </a:r>
            <a:endParaRPr lang="fr-FR" dirty="0"/>
          </a:p>
        </p:txBody>
      </p:sp>
      <p:sp>
        <p:nvSpPr>
          <p:cNvPr id="3" name="Espace réservé du texte 2"/>
          <p:cNvSpPr>
            <a:spLocks noGrp="1"/>
          </p:cNvSpPr>
          <p:nvPr>
            <p:ph type="body" idx="1"/>
          </p:nvPr>
        </p:nvSpPr>
        <p:spPr>
          <a:xfrm>
            <a:off x="2572277" y="1084997"/>
            <a:ext cx="8930748" cy="5773003"/>
          </a:xfrm>
        </p:spPr>
        <p:txBody>
          <a:bodyPr>
            <a:normAutofit lnSpcReduction="10000"/>
          </a:bodyPr>
          <a:lstStyle/>
          <a:p>
            <a:pPr marL="342900" indent="-342900" algn="l">
              <a:buFont typeface="Wingdings" panose="05000000000000000000" pitchFamily="2" charset="2"/>
              <a:buChar char="à"/>
            </a:pPr>
            <a:r>
              <a:rPr lang="fr-FR" sz="2400" b="1" dirty="0" smtClean="0">
                <a:sym typeface="Wingdings" panose="05000000000000000000" pitchFamily="2" charset="2"/>
              </a:rPr>
              <a:t>SEPTEMBRE A DECEMBRE </a:t>
            </a:r>
            <a:r>
              <a:rPr lang="fr-FR" sz="2400" dirty="0" smtClean="0">
                <a:sym typeface="Wingdings" panose="05000000000000000000" pitchFamily="2" charset="2"/>
              </a:rPr>
              <a:t>= Réflexion sur les projets (Début décembre conseil de classe du 1</a:t>
            </a:r>
            <a:r>
              <a:rPr lang="fr-FR" sz="2400" baseline="30000" dirty="0" smtClean="0">
                <a:sym typeface="Wingdings" panose="05000000000000000000" pitchFamily="2" charset="2"/>
              </a:rPr>
              <a:t>er</a:t>
            </a:r>
            <a:r>
              <a:rPr lang="fr-FR" sz="2400" dirty="0" smtClean="0">
                <a:sym typeface="Wingdings" panose="05000000000000000000" pitchFamily="2" charset="2"/>
              </a:rPr>
              <a:t> trimestre et premier bilan scolaire)</a:t>
            </a:r>
          </a:p>
          <a:p>
            <a:pPr marL="342900" indent="-342900" algn="l">
              <a:buFont typeface="Wingdings" panose="05000000000000000000" pitchFamily="2" charset="2"/>
              <a:buChar char="à"/>
            </a:pPr>
            <a:endParaRPr lang="fr-FR" sz="900" dirty="0">
              <a:sym typeface="Wingdings" panose="05000000000000000000" pitchFamily="2" charset="2"/>
            </a:endParaRPr>
          </a:p>
          <a:p>
            <a:pPr marL="342900" indent="-342900" algn="l">
              <a:buFont typeface="Wingdings" panose="05000000000000000000" pitchFamily="2" charset="2"/>
              <a:buChar char="à"/>
            </a:pPr>
            <a:r>
              <a:rPr lang="fr-FR" sz="2400" b="1" dirty="0" smtClean="0">
                <a:sym typeface="Wingdings" panose="05000000000000000000" pitchFamily="2" charset="2"/>
              </a:rPr>
              <a:t>JANVIER - FEVRIER </a:t>
            </a:r>
            <a:r>
              <a:rPr lang="fr-FR" sz="2400" dirty="0" smtClean="0">
                <a:sym typeface="Wingdings" panose="05000000000000000000" pitchFamily="2" charset="2"/>
              </a:rPr>
              <a:t>= Intentions d’orientation et premiers choix (Mars conseil de classe du 2</a:t>
            </a:r>
            <a:r>
              <a:rPr lang="fr-FR" sz="2400" baseline="30000" dirty="0" smtClean="0">
                <a:sym typeface="Wingdings" panose="05000000000000000000" pitchFamily="2" charset="2"/>
              </a:rPr>
              <a:t>ème</a:t>
            </a:r>
            <a:r>
              <a:rPr lang="fr-FR" sz="2400" dirty="0" smtClean="0">
                <a:sym typeface="Wingdings" panose="05000000000000000000" pitchFamily="2" charset="2"/>
              </a:rPr>
              <a:t> trimestre et avis du conseil de classe)</a:t>
            </a:r>
          </a:p>
          <a:p>
            <a:pPr marL="342900" indent="-342900" algn="l">
              <a:buFont typeface="Wingdings" panose="05000000000000000000" pitchFamily="2" charset="2"/>
              <a:buChar char="à"/>
            </a:pPr>
            <a:endParaRPr lang="fr-FR" sz="900" dirty="0">
              <a:sym typeface="Wingdings" panose="05000000000000000000" pitchFamily="2" charset="2"/>
            </a:endParaRPr>
          </a:p>
          <a:p>
            <a:pPr marL="342900" indent="-342900" algn="l">
              <a:buFont typeface="Wingdings" panose="05000000000000000000" pitchFamily="2" charset="2"/>
              <a:buChar char="à"/>
            </a:pPr>
            <a:r>
              <a:rPr lang="fr-FR" sz="2400" b="1" dirty="0" smtClean="0">
                <a:sym typeface="Wingdings" panose="05000000000000000000" pitchFamily="2" charset="2"/>
              </a:rPr>
              <a:t>AVRIL – MAI </a:t>
            </a:r>
            <a:r>
              <a:rPr lang="fr-FR" sz="2400" dirty="0" smtClean="0">
                <a:sym typeface="Wingdings" panose="05000000000000000000" pitchFamily="2" charset="2"/>
              </a:rPr>
              <a:t>= L’heure des choix définitifs</a:t>
            </a:r>
          </a:p>
          <a:p>
            <a:pPr marL="342900" indent="-342900" algn="l">
              <a:buFont typeface="Wingdings" panose="05000000000000000000" pitchFamily="2" charset="2"/>
              <a:buChar char="à"/>
            </a:pPr>
            <a:endParaRPr lang="fr-FR" sz="900" dirty="0">
              <a:sym typeface="Wingdings" panose="05000000000000000000" pitchFamily="2" charset="2"/>
            </a:endParaRPr>
          </a:p>
          <a:p>
            <a:pPr marL="342900" indent="-342900" algn="l">
              <a:buFont typeface="Wingdings" panose="05000000000000000000" pitchFamily="2" charset="2"/>
              <a:buChar char="à"/>
            </a:pPr>
            <a:r>
              <a:rPr lang="fr-FR" sz="2400" b="1" dirty="0" smtClean="0">
                <a:sym typeface="Wingdings" panose="05000000000000000000" pitchFamily="2" charset="2"/>
              </a:rPr>
              <a:t>JUIN</a:t>
            </a:r>
            <a:r>
              <a:rPr lang="fr-FR" sz="2400" dirty="0" smtClean="0">
                <a:sym typeface="Wingdings" panose="05000000000000000000" pitchFamily="2" charset="2"/>
              </a:rPr>
              <a:t> = Propositions d’orientation et décisions du chef d’établissement (Juin conseil de classe du 3</a:t>
            </a:r>
            <a:r>
              <a:rPr lang="fr-FR" sz="2400" baseline="30000" dirty="0" smtClean="0">
                <a:sym typeface="Wingdings" panose="05000000000000000000" pitchFamily="2" charset="2"/>
              </a:rPr>
              <a:t>ème</a:t>
            </a:r>
            <a:r>
              <a:rPr lang="fr-FR" sz="2400" dirty="0" smtClean="0">
                <a:sym typeface="Wingdings" panose="05000000000000000000" pitchFamily="2" charset="2"/>
              </a:rPr>
              <a:t> trimestre) et commission d’appel en cas de désaccord de la famille avec la proposition d’orientation.</a:t>
            </a:r>
          </a:p>
          <a:p>
            <a:pPr marL="342900" indent="-342900" algn="l">
              <a:buFont typeface="Wingdings" panose="05000000000000000000" pitchFamily="2" charset="2"/>
              <a:buChar char="à"/>
            </a:pPr>
            <a:endParaRPr lang="fr-FR" sz="900" dirty="0">
              <a:sym typeface="Wingdings" panose="05000000000000000000" pitchFamily="2" charset="2"/>
            </a:endParaRPr>
          </a:p>
          <a:p>
            <a:pPr marL="342900" indent="-342900" algn="l">
              <a:buFont typeface="Wingdings" panose="05000000000000000000" pitchFamily="2" charset="2"/>
              <a:buChar char="à"/>
            </a:pPr>
            <a:r>
              <a:rPr lang="fr-FR" sz="2400" b="1" dirty="0" smtClean="0">
                <a:sym typeface="Wingdings" panose="05000000000000000000" pitchFamily="2" charset="2"/>
              </a:rPr>
              <a:t>JUILLET </a:t>
            </a:r>
            <a:r>
              <a:rPr lang="fr-FR" sz="2400" dirty="0" smtClean="0">
                <a:sym typeface="Wingdings" panose="05000000000000000000" pitchFamily="2" charset="2"/>
              </a:rPr>
              <a:t>= affectation et inscription </a:t>
            </a:r>
          </a:p>
          <a:p>
            <a:pPr marL="342900" indent="-342900" algn="l">
              <a:buFont typeface="Wingdings" panose="05000000000000000000" pitchFamily="2" charset="2"/>
              <a:buChar char="à"/>
            </a:pPr>
            <a:endParaRPr lang="fr-FR" dirty="0"/>
          </a:p>
        </p:txBody>
      </p:sp>
    </p:spTree>
    <p:extLst>
      <p:ext uri="{BB962C8B-B14F-4D97-AF65-F5344CB8AC3E}">
        <p14:creationId xmlns:p14="http://schemas.microsoft.com/office/powerpoint/2010/main" val="274607093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e">
  <a:themeElements>
    <a:clrScheme name="Parallaxe">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e">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e">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TM03457496[[fn=Parallaxe]]</Template>
  <TotalTime>173</TotalTime>
  <Words>485</Words>
  <Application>Microsoft Office PowerPoint</Application>
  <PresentationFormat>Grand écran</PresentationFormat>
  <Paragraphs>55</Paragraphs>
  <Slides>5</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5</vt:i4>
      </vt:variant>
    </vt:vector>
  </HeadingPairs>
  <TitlesOfParts>
    <vt:vector size="9" baseType="lpstr">
      <vt:lpstr>Arial</vt:lpstr>
      <vt:lpstr>Corbel</vt:lpstr>
      <vt:lpstr>Wingdings</vt:lpstr>
      <vt:lpstr>Parallaxe</vt:lpstr>
      <vt:lpstr>La classe de seconde générale  au lycée </vt:lpstr>
      <vt:lpstr>Les enseignements de seconde </vt:lpstr>
      <vt:lpstr>Les enseignements d’exploration   </vt:lpstr>
      <vt:lpstr>Les autres enseignements  proposés  en seconde</vt:lpstr>
      <vt:lpstr>Le calendrier de l’orientation en seconde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classe de seconde au lycée </dc:title>
  <dc:creator>François Jullien</dc:creator>
  <cp:lastModifiedBy>François Jullien</cp:lastModifiedBy>
  <cp:revision>15</cp:revision>
  <dcterms:created xsi:type="dcterms:W3CDTF">2015-10-23T12:31:04Z</dcterms:created>
  <dcterms:modified xsi:type="dcterms:W3CDTF">2016-01-13T22:48:27Z</dcterms:modified>
</cp:coreProperties>
</file>